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7" r:id="rId1"/>
  </p:sldMasterIdLst>
  <p:notesMasterIdLst>
    <p:notesMasterId r:id="rId9"/>
  </p:notesMasterIdLst>
  <p:handoutMasterIdLst>
    <p:handoutMasterId r:id="rId10"/>
  </p:handoutMasterIdLst>
  <p:sldIdLst>
    <p:sldId id="311" r:id="rId2"/>
    <p:sldId id="303" r:id="rId3"/>
    <p:sldId id="305" r:id="rId4"/>
    <p:sldId id="306" r:id="rId5"/>
    <p:sldId id="307" r:id="rId6"/>
    <p:sldId id="308" r:id="rId7"/>
    <p:sldId id="310" r:id="rId8"/>
  </p:sldIdLst>
  <p:sldSz cx="9144000" cy="6858000" type="screen4x3"/>
  <p:notesSz cx="6858000" cy="9144000"/>
  <p:custDataLst>
    <p:tags r:id="rId11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orient="horz" pos="4176">
          <p15:clr>
            <a:srgbClr val="A4A3A4"/>
          </p15:clr>
        </p15:guide>
        <p15:guide id="3" orient="horz" pos="290">
          <p15:clr>
            <a:srgbClr val="A4A3A4"/>
          </p15:clr>
        </p15:guide>
        <p15:guide id="4" orient="horz" pos="576">
          <p15:clr>
            <a:srgbClr val="A4A3A4"/>
          </p15:clr>
        </p15:guide>
        <p15:guide id="5" orient="horz" pos="720" userDrawn="1">
          <p15:clr>
            <a:srgbClr val="A4A3A4"/>
          </p15:clr>
        </p15:guide>
        <p15:guide id="6" orient="horz" pos="864">
          <p15:clr>
            <a:srgbClr val="A4A3A4"/>
          </p15:clr>
        </p15:guide>
        <p15:guide id="7" orient="horz" pos="1584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3825">
          <p15:clr>
            <a:srgbClr val="A4A3A4"/>
          </p15:clr>
        </p15:guide>
        <p15:guide id="10" pos="2880">
          <p15:clr>
            <a:srgbClr val="A4A3A4"/>
          </p15:clr>
        </p15:guide>
        <p15:guide id="11" pos="5472">
          <p15:clr>
            <a:srgbClr val="A4A3A4"/>
          </p15:clr>
        </p15:guide>
        <p15:guide id="12" pos="288">
          <p15:clr>
            <a:srgbClr val="A4A3A4"/>
          </p15:clr>
        </p15:guide>
        <p15:guide id="13" pos="46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57A6"/>
    <a:srgbClr val="3E648A"/>
    <a:srgbClr val="4D4D4D"/>
    <a:srgbClr val="C9CACA"/>
    <a:srgbClr val="A8B7CA"/>
    <a:srgbClr val="708CAA"/>
    <a:srgbClr val="56779A"/>
    <a:srgbClr val="28517B"/>
    <a:srgbClr val="65BBEC"/>
    <a:srgbClr val="A8B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21" autoAdjust="0"/>
    <p:restoredTop sz="89689" autoAdjust="0"/>
  </p:normalViewPr>
  <p:slideViewPr>
    <p:cSldViewPr showGuides="1">
      <p:cViewPr>
        <p:scale>
          <a:sx n="70" d="100"/>
          <a:sy n="70" d="100"/>
        </p:scale>
        <p:origin x="-1762" y="-197"/>
      </p:cViewPr>
      <p:guideLst>
        <p:guide orient="horz" pos="2160"/>
        <p:guide orient="horz" pos="4176"/>
        <p:guide orient="horz" pos="290"/>
        <p:guide orient="horz" pos="576"/>
        <p:guide orient="horz" pos="720"/>
        <p:guide orient="horz" pos="864"/>
        <p:guide orient="horz" pos="1584"/>
        <p:guide orient="horz" pos="1152"/>
        <p:guide orient="horz" pos="3825"/>
        <p:guide pos="2880"/>
        <p:guide pos="5472"/>
        <p:guide pos="288"/>
        <p:guide pos="460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40" d="100"/>
          <a:sy n="40" d="100"/>
        </p:scale>
        <p:origin x="2290" y="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8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fld id="{CE181127-C146-49BB-AC1B-FE0E3A9D5DC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4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fld id="{D1C7FB31-0C7B-4DF9-A9BC-6BD9C278B254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5489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6192" cy="6867144"/>
          </a:xfrm>
          <a:prstGeom prst="rect">
            <a:avLst/>
          </a:prstGeom>
        </p:spPr>
      </p:pic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Cover: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max title is two lines. Title image is 3.75×9″ @300dpi</a:t>
            </a:r>
            <a:endParaRPr lang="en-US" dirty="0"/>
          </a:p>
        </p:txBody>
      </p:sp>
      <p:sp>
        <p:nvSpPr>
          <p:cNvPr id="11" name="Subtitle 10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5067300"/>
            <a:ext cx="8229600" cy="838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Subtitle is 15 </a:t>
            </a:r>
            <a:r>
              <a:rPr lang="en-US" dirty="0" err="1" smtClean="0"/>
              <a:t>pt</a:t>
            </a:r>
            <a:r>
              <a:rPr lang="en-US" dirty="0" smtClean="0"/>
              <a:t> Arial, </a:t>
            </a:r>
            <a:r>
              <a:rPr lang="ru-RU" dirty="0" smtClean="0"/>
              <a:t>0</a:t>
            </a:r>
            <a:r>
              <a:rPr lang="en-US" dirty="0" smtClean="0"/>
              <a:t>.9 line spacing, max subtitle is four lines. Edit the Cover Master slide to change the image on the cover page: Go to the View tab and click on Slide Master; Click Cover Master layout; right-click on the picture, select “Change Picture” from the drop down menu.</a:t>
            </a:r>
            <a:br>
              <a:rPr lang="en-US" dirty="0" smtClean="0"/>
            </a:br>
            <a:r>
              <a:rPr lang="en-US" dirty="0" smtClean="0"/>
              <a:t>Select image or data ribbon from appropriate image library.</a:t>
            </a:r>
          </a:p>
        </p:txBody>
      </p:sp>
      <p:sp>
        <p:nvSpPr>
          <p:cNvPr id="12" name="Rectangle 12"/>
          <p:cNvSpPr>
            <a:spLocks noChangeArrowheads="1"/>
          </p:cNvSpPr>
          <p:nvPr userDrawn="1"/>
        </p:nvSpPr>
        <p:spPr bwMode="auto">
          <a:xfrm>
            <a:off x="457200" y="5487480"/>
            <a:ext cx="6767512" cy="119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>
              <a:lnSpc>
                <a:spcPts val="1200"/>
              </a:lnSpc>
            </a:pPr>
            <a:r>
              <a:rPr lang="en-US" sz="1200" b="1" dirty="0">
                <a:solidFill>
                  <a:srgbClr val="FFFFFF"/>
                </a:solidFill>
              </a:rPr>
              <a:t>Prepared by </a:t>
            </a:r>
            <a:r>
              <a:rPr lang="en-US" sz="1200" b="1" dirty="0" smtClean="0">
                <a:solidFill>
                  <a:srgbClr val="FFFFFF"/>
                </a:solidFill>
              </a:rPr>
              <a:t>Aon</a:t>
            </a:r>
            <a:r>
              <a:rPr lang="en-US" sz="1200" b="1" baseline="0" dirty="0" smtClean="0">
                <a:solidFill>
                  <a:srgbClr val="FFFFFF"/>
                </a:solidFill>
              </a:rPr>
              <a:t> Voluntary </a:t>
            </a:r>
            <a:r>
              <a:rPr lang="en-US" sz="1200" b="1" baseline="0" dirty="0" smtClean="0">
                <a:solidFill>
                  <a:srgbClr val="FFFFFF"/>
                </a:solidFill>
              </a:rPr>
              <a:t>Benefits.  Enrollment </a:t>
            </a:r>
            <a:r>
              <a:rPr lang="en-US" sz="1200" b="1" baseline="0" dirty="0" smtClean="0">
                <a:solidFill>
                  <a:srgbClr val="FFFFFF"/>
                </a:solidFill>
              </a:rPr>
              <a:t>Solutions</a:t>
            </a:r>
            <a:r>
              <a:rPr lang="en-US" sz="1200" b="1" dirty="0">
                <a:solidFill>
                  <a:srgbClr val="FFFFFF"/>
                </a:solidFill>
              </a:rPr>
              <a:t/>
            </a:r>
            <a:br>
              <a:rPr lang="en-US" sz="1200" b="1" dirty="0">
                <a:solidFill>
                  <a:srgbClr val="FFFFFF"/>
                </a:solidFill>
              </a:rPr>
            </a:br>
            <a:r>
              <a:rPr lang="en-US" sz="1000" b="0" dirty="0" smtClean="0">
                <a:solidFill>
                  <a:srgbClr val="FFFFFF"/>
                </a:solidFill>
              </a:rPr>
              <a:t>Aon</a:t>
            </a:r>
            <a:r>
              <a:rPr lang="en-US" sz="1000" b="0" baseline="0" dirty="0" smtClean="0">
                <a:solidFill>
                  <a:srgbClr val="FFFFFF"/>
                </a:solidFill>
              </a:rPr>
              <a:t> Risk Solutions</a:t>
            </a:r>
            <a:r>
              <a:rPr lang="en-US" sz="1000" dirty="0" smtClean="0">
                <a:solidFill>
                  <a:srgbClr val="FFFFFF"/>
                </a:solidFill>
              </a:rPr>
              <a:t>  |  Health &amp;</a:t>
            </a:r>
            <a:r>
              <a:rPr lang="en-US" sz="1000" baseline="0" dirty="0" smtClean="0">
                <a:solidFill>
                  <a:srgbClr val="FFFFFF"/>
                </a:solidFill>
              </a:rPr>
              <a:t> Benefits</a:t>
            </a:r>
            <a:endParaRPr lang="en-US" sz="1000" dirty="0" smtClean="0">
              <a:solidFill>
                <a:srgbClr val="FFFFFF"/>
              </a:solidFill>
            </a:endParaRPr>
          </a:p>
          <a:p>
            <a:pPr>
              <a:lnSpc>
                <a:spcPts val="1800"/>
              </a:lnSpc>
            </a:pPr>
            <a:r>
              <a:rPr lang="en-US" sz="900" b="1" dirty="0" smtClean="0">
                <a:solidFill>
                  <a:srgbClr val="FFFFFF"/>
                </a:solidFill>
              </a:rPr>
              <a:t>Risk. Reinsurance. Human Resources</a:t>
            </a:r>
            <a:endParaRPr lang="en-US" sz="900" b="1" dirty="0">
              <a:solidFill>
                <a:srgbClr val="FFFFF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878" y="6080752"/>
            <a:ext cx="913443" cy="57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68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header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4588"/>
            <a:ext cx="8229600" cy="4951412"/>
          </a:xfrm>
        </p:spPr>
        <p:txBody>
          <a:bodyPr/>
          <a:lstStyle>
            <a:lvl1pPr marL="0" indent="0">
              <a:lnSpc>
                <a:spcPct val="125000"/>
              </a:lnSpc>
              <a:buNone/>
              <a:defRPr sz="1200" b="1"/>
            </a:lvl1pPr>
            <a:lvl2pPr marL="0" indent="0">
              <a:lnSpc>
                <a:spcPct val="125000"/>
              </a:lnSpc>
              <a:spcAft>
                <a:spcPts val="400"/>
              </a:spcAft>
              <a:buNone/>
              <a:defRPr sz="1200"/>
            </a:lvl2pPr>
            <a:lvl3pPr marL="228600" indent="-228600">
              <a:buFont typeface="Wingdings" panose="05000000000000000000" pitchFamily="2" charset="2"/>
              <a:buChar char="§"/>
              <a:defRPr/>
            </a:lvl3pPr>
            <a:lvl4pPr marL="571500" indent="-225425">
              <a:buFont typeface="Arial" panose="020B0604020202020204" pitchFamily="34" charset="0"/>
              <a:buChar char="–"/>
              <a:defRPr/>
            </a:lvl4pPr>
            <a:lvl5pPr marL="917575" indent="-231775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6035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757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76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2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ubhead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5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Content 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Content 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56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0711761\Desktop\Nine people rowing at sunset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43"/>
          <a:stretch/>
        </p:blipFill>
        <p:spPr bwMode="auto">
          <a:xfrm>
            <a:off x="-1" y="-33772"/>
            <a:ext cx="9144001" cy="4834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" y="567164"/>
            <a:ext cx="9143245" cy="5723671"/>
          </a:xfrm>
          <a:prstGeom prst="rect">
            <a:avLst/>
          </a:prstGeom>
        </p:spPr>
      </p:pic>
      <p:sp>
        <p:nvSpPr>
          <p:cNvPr id="9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724400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Cover: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max title is two lines. Title image is 3.75×9″ @300dpi</a:t>
            </a:r>
            <a:endParaRPr lang="en-US" dirty="0"/>
          </a:p>
        </p:txBody>
      </p:sp>
      <p:sp>
        <p:nvSpPr>
          <p:cNvPr id="13" name="Rectangle 12"/>
          <p:cNvSpPr>
            <a:spLocks noChangeArrowheads="1"/>
          </p:cNvSpPr>
          <p:nvPr userDrawn="1"/>
        </p:nvSpPr>
        <p:spPr bwMode="auto">
          <a:xfrm>
            <a:off x="457200" y="5487480"/>
            <a:ext cx="6767512" cy="119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>
              <a:lnSpc>
                <a:spcPts val="1200"/>
              </a:lnSpc>
            </a:pPr>
            <a:r>
              <a:rPr lang="en-US" sz="1200" b="1" dirty="0">
                <a:solidFill>
                  <a:schemeClr val="tx1"/>
                </a:solidFill>
              </a:rPr>
              <a:t>Prepared by </a:t>
            </a:r>
            <a:r>
              <a:rPr lang="en-US" sz="1200" b="1" dirty="0" smtClean="0">
                <a:solidFill>
                  <a:schemeClr val="tx1"/>
                </a:solidFill>
              </a:rPr>
              <a:t>Aon</a:t>
            </a:r>
            <a:r>
              <a:rPr lang="en-US" sz="1200" b="1" baseline="0" dirty="0" smtClean="0">
                <a:solidFill>
                  <a:schemeClr val="tx1"/>
                </a:solidFill>
              </a:rPr>
              <a:t> Voluntary Benefits &amp; Enrollment Solutions</a:t>
            </a:r>
            <a:r>
              <a:rPr lang="en-US" sz="1200" b="1" dirty="0">
                <a:solidFill>
                  <a:schemeClr val="tx1"/>
                </a:solidFill>
              </a:rPr>
              <a:t/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b="0" dirty="0" smtClean="0">
                <a:solidFill>
                  <a:schemeClr val="tx1"/>
                </a:solidFill>
              </a:rPr>
              <a:t>Aon</a:t>
            </a:r>
            <a:r>
              <a:rPr lang="en-US" sz="1000" b="0" baseline="0" dirty="0" smtClean="0">
                <a:solidFill>
                  <a:schemeClr val="tx1"/>
                </a:solidFill>
              </a:rPr>
              <a:t> Risk Solutions</a:t>
            </a:r>
            <a:r>
              <a:rPr lang="en-US" sz="1000" dirty="0" smtClean="0">
                <a:solidFill>
                  <a:schemeClr val="tx1"/>
                </a:solidFill>
              </a:rPr>
              <a:t>  |  Health &amp;</a:t>
            </a:r>
            <a:r>
              <a:rPr lang="en-US" sz="1000" baseline="0" dirty="0" smtClean="0">
                <a:solidFill>
                  <a:schemeClr val="tx1"/>
                </a:solidFill>
              </a:rPr>
              <a:t> Benefits</a:t>
            </a:r>
            <a:endParaRPr lang="en-US" sz="1000" dirty="0" smtClean="0">
              <a:solidFill>
                <a:schemeClr val="tx1"/>
              </a:solidFill>
            </a:endParaRPr>
          </a:p>
          <a:p>
            <a:pPr>
              <a:lnSpc>
                <a:spcPts val="1800"/>
              </a:lnSpc>
            </a:pPr>
            <a:r>
              <a:rPr lang="en-US" sz="900" b="1" dirty="0" smtClean="0">
                <a:solidFill>
                  <a:schemeClr val="tx1"/>
                </a:solidFill>
              </a:rPr>
              <a:t>Risk. Reinsurance. Human Resources</a:t>
            </a:r>
            <a:endParaRPr lang="en-US" sz="900" b="1" dirty="0">
              <a:solidFill>
                <a:schemeClr val="tx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73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al 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9000"/>
            <a:ext cx="8229600" cy="2667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ograph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032" y="1371600"/>
            <a:ext cx="3486477" cy="927463"/>
          </a:xfrm>
        </p:spPr>
        <p:txBody>
          <a:bodyPr anchor="b" anchorCtr="0"/>
          <a:lstStyle>
            <a:lvl1pPr marL="0" indent="0">
              <a:buNone/>
              <a:defRPr sz="1000"/>
            </a:lvl1pPr>
            <a:lvl2pPr marL="0" indent="0">
              <a:buNone/>
              <a:defRPr sz="1000"/>
            </a:lvl2pPr>
            <a:lvl3pPr marL="0" indent="0">
              <a:buNone/>
              <a:defRPr sz="1000"/>
            </a:lvl3pPr>
            <a:lvl4pPr marL="0" indent="0"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/>
          <p:nvPr/>
        </p:nvSpPr>
        <p:spPr>
          <a:xfrm>
            <a:off x="457199" y="914403"/>
            <a:ext cx="8229601" cy="1588"/>
          </a:xfrm>
          <a:prstGeom prst="line">
            <a:avLst/>
          </a:prstGeom>
          <a:ln>
            <a:solidFill>
              <a:srgbClr val="000000"/>
            </a:solidFill>
            <a:tailEnd type="triangle"/>
          </a:ln>
          <a:effectLst>
            <a:outerShdw blurRad="190500" dist="228600" dir="2700000" rotWithShape="0">
              <a:srgbClr val="000000">
                <a:alpha val="255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0"/>
              </a:spcBef>
              <a:defRPr sz="2400" b="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493" name="Shape 493"/>
          <p:cNvSpPr>
            <a:spLocks noGrp="1"/>
          </p:cNvSpPr>
          <p:nvPr>
            <p:ph type="sldNum" sz="quarter" idx="2"/>
          </p:nvPr>
        </p:nvSpPr>
        <p:spPr>
          <a:xfrm>
            <a:off x="6273799" y="6550810"/>
            <a:ext cx="127001" cy="127001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800"/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  <p:pic>
        <p:nvPicPr>
          <p:cNvPr id="494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30686" y="6084701"/>
            <a:ext cx="956115" cy="604212"/>
          </a:xfrm>
          <a:prstGeom prst="rect">
            <a:avLst/>
          </a:prstGeom>
          <a:ln w="12700">
            <a:miter lim="400000"/>
          </a:ln>
        </p:spPr>
      </p:pic>
      <p:sp>
        <p:nvSpPr>
          <p:cNvPr id="495" name="Shape 495"/>
          <p:cNvSpPr/>
          <p:nvPr/>
        </p:nvSpPr>
        <p:spPr>
          <a:xfrm>
            <a:off x="457199" y="6436336"/>
            <a:ext cx="60350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spAutoFit/>
          </a:bodyPr>
          <a:lstStyle/>
          <a:p>
            <a:pPr>
              <a:defRPr sz="700"/>
            </a:pPr>
            <a:r>
              <a:rPr dirty="0"/>
              <a:t>Aon </a:t>
            </a:r>
            <a:r>
              <a:rPr lang="en-US" dirty="0" smtClean="0"/>
              <a:t>Elective</a:t>
            </a:r>
            <a:r>
              <a:rPr dirty="0" smtClean="0"/>
              <a:t> </a:t>
            </a:r>
            <a:r>
              <a:rPr dirty="0"/>
              <a:t>Benefits</a:t>
            </a:r>
            <a:br>
              <a:rPr dirty="0"/>
            </a:br>
            <a:r>
              <a:rPr b="0" dirty="0"/>
              <a:t>Proprietary &amp; Confidential </a:t>
            </a:r>
          </a:p>
        </p:txBody>
      </p:sp>
      <p:sp>
        <p:nvSpPr>
          <p:cNvPr id="496" name="Shape 496"/>
          <p:cNvSpPr>
            <a:spLocks noGrp="1"/>
          </p:cNvSpPr>
          <p:nvPr>
            <p:ph type="body" idx="1"/>
          </p:nvPr>
        </p:nvSpPr>
        <p:spPr>
          <a:xfrm>
            <a:off x="457200" y="1144590"/>
            <a:ext cx="8229600" cy="47228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Tx/>
            </a:lvl1pPr>
            <a:lvl2pPr>
              <a:lnSpc>
                <a:spcPct val="90000"/>
              </a:lnSpc>
              <a:spcBef>
                <a:spcPts val="1000"/>
              </a:spcBef>
              <a:buClrTx/>
              <a:buSzPct val="100000"/>
            </a:lvl2pPr>
            <a:lvl3pPr>
              <a:lnSpc>
                <a:spcPct val="90000"/>
              </a:lnSpc>
              <a:spcBef>
                <a:spcPts val="1000"/>
              </a:spcBef>
              <a:buClrTx/>
              <a:buSzPct val="100000"/>
            </a:lvl3pPr>
            <a:lvl4pPr indent="-228600">
              <a:lnSpc>
                <a:spcPct val="90000"/>
              </a:lnSpc>
              <a:spcBef>
                <a:spcPts val="1000"/>
              </a:spcBef>
              <a:buClrTx/>
              <a:buSzPct val="70000"/>
              <a:buChar char="♦"/>
            </a:lvl4pPr>
            <a:lvl5pPr indent="-228600">
              <a:lnSpc>
                <a:spcPct val="90000"/>
              </a:lnSpc>
              <a:spcBef>
                <a:spcPts val="1000"/>
              </a:spcBef>
              <a:buClrTx/>
              <a:buSzPct val="100000"/>
              <a:buChar char="−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755771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2" y="461896"/>
            <a:ext cx="8214676" cy="3422782"/>
          </a:xfrm>
          <a:prstGeom prst="rect">
            <a:avLst/>
          </a:prstGeom>
        </p:spPr>
      </p:pic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Cover: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max title is two lines. Title image is 3.75×9″ @300dpi</a:t>
            </a:r>
            <a:endParaRPr lang="en-US" dirty="0"/>
          </a:p>
        </p:txBody>
      </p:sp>
      <p:sp>
        <p:nvSpPr>
          <p:cNvPr id="11" name="Subtitle 10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5067300"/>
            <a:ext cx="8229600" cy="838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aseline="0"/>
            </a:lvl1pPr>
          </a:lstStyle>
          <a:p>
            <a:r>
              <a:rPr lang="en-US" dirty="0" smtClean="0"/>
              <a:t>Subtitle is 15 </a:t>
            </a:r>
            <a:r>
              <a:rPr lang="en-US" dirty="0" err="1" smtClean="0"/>
              <a:t>pt</a:t>
            </a:r>
            <a:r>
              <a:rPr lang="en-US" dirty="0" smtClean="0"/>
              <a:t> Arial, </a:t>
            </a:r>
            <a:r>
              <a:rPr lang="ru-RU" dirty="0" smtClean="0"/>
              <a:t>0</a:t>
            </a:r>
            <a:r>
              <a:rPr lang="en-US" dirty="0" smtClean="0"/>
              <a:t>.9 line spacing, max subtitle is four lines. Edit the Cover Master slide to change the image on the cover page: Go to the View tab and click on Slide Master; Click Cover Master layout; right-click on the picture, select “Change Picture” from the drop down menu.</a:t>
            </a:r>
            <a:br>
              <a:rPr lang="en-US" dirty="0" smtClean="0"/>
            </a:br>
            <a:r>
              <a:rPr lang="en-US" dirty="0" smtClean="0"/>
              <a:t>Select image or data ribbon from appropriate image library.</a:t>
            </a:r>
          </a:p>
        </p:txBody>
      </p:sp>
      <p:sp>
        <p:nvSpPr>
          <p:cNvPr id="12" name="Rectangle 12"/>
          <p:cNvSpPr>
            <a:spLocks noChangeArrowheads="1"/>
          </p:cNvSpPr>
          <p:nvPr userDrawn="1"/>
        </p:nvSpPr>
        <p:spPr bwMode="auto">
          <a:xfrm>
            <a:off x="457200" y="5487480"/>
            <a:ext cx="6767512" cy="119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>
              <a:lnSpc>
                <a:spcPts val="1200"/>
              </a:lnSpc>
            </a:pPr>
            <a:r>
              <a:rPr lang="en-US" sz="1200" b="1" dirty="0">
                <a:solidFill>
                  <a:schemeClr val="tx1"/>
                </a:solidFill>
              </a:rPr>
              <a:t>Prepared by </a:t>
            </a:r>
            <a:r>
              <a:rPr lang="en-US" sz="1200" b="1" dirty="0" smtClean="0">
                <a:solidFill>
                  <a:schemeClr val="tx1"/>
                </a:solidFill>
              </a:rPr>
              <a:t>[Business</a:t>
            </a:r>
            <a:r>
              <a:rPr lang="en-US" sz="1200" b="1" baseline="0" dirty="0" smtClean="0">
                <a:solidFill>
                  <a:schemeClr val="tx1"/>
                </a:solidFill>
              </a:rPr>
              <a:t> Unit</a:t>
            </a:r>
            <a:r>
              <a:rPr lang="en-US" sz="1200" b="1" dirty="0" smtClean="0">
                <a:solidFill>
                  <a:schemeClr val="tx1"/>
                </a:solidFill>
              </a:rPr>
              <a:t>/Tier </a:t>
            </a:r>
            <a:r>
              <a:rPr lang="en-US" sz="1200" b="1" dirty="0">
                <a:solidFill>
                  <a:schemeClr val="tx1"/>
                </a:solidFill>
              </a:rPr>
              <a:t>2] </a:t>
            </a:r>
            <a:r>
              <a:rPr lang="en-US" sz="1200" b="1" dirty="0" smtClean="0">
                <a:solidFill>
                  <a:schemeClr val="tx1"/>
                </a:solidFill>
              </a:rPr>
              <a:t>(12 pt Arial </a:t>
            </a:r>
            <a:r>
              <a:rPr lang="en-US" sz="1200" b="1" dirty="0" smtClean="0"/>
              <a:t>Bold, 12</a:t>
            </a:r>
            <a:r>
              <a:rPr lang="en-US" sz="1200" b="1" baseline="0" dirty="0" smtClean="0"/>
              <a:t> </a:t>
            </a:r>
            <a:r>
              <a:rPr lang="en-US" sz="1200" b="1" dirty="0" smtClean="0">
                <a:solidFill>
                  <a:schemeClr val="tx1"/>
                </a:solidFill>
              </a:rPr>
              <a:t>pt </a:t>
            </a:r>
            <a:r>
              <a:rPr lang="en-US" sz="1200" b="1" dirty="0">
                <a:solidFill>
                  <a:schemeClr val="tx1"/>
                </a:solidFill>
              </a:rPr>
              <a:t>line spacing)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smtClean="0">
                <a:solidFill>
                  <a:schemeClr val="tx1"/>
                </a:solidFill>
              </a:rPr>
              <a:t>[Market/Division/Tier 3 (optional)  |  Practice Group/Tier 4 (optional)] (10 pt Arial, 12 </a:t>
            </a:r>
            <a:r>
              <a:rPr lang="en-US" sz="1000" dirty="0">
                <a:solidFill>
                  <a:schemeClr val="tx1"/>
                </a:solidFill>
              </a:rPr>
              <a:t>pt line spacing</a:t>
            </a:r>
            <a:r>
              <a:rPr lang="en-US" sz="1000" dirty="0" smtClean="0">
                <a:solidFill>
                  <a:schemeClr val="tx1"/>
                </a:solidFill>
              </a:rPr>
              <a:t>)</a:t>
            </a:r>
          </a:p>
          <a:p>
            <a:pPr>
              <a:lnSpc>
                <a:spcPts val="1800"/>
              </a:lnSpc>
            </a:pPr>
            <a:r>
              <a:rPr lang="en-US" sz="900" dirty="0" smtClean="0">
                <a:solidFill>
                  <a:schemeClr val="tx1"/>
                </a:solidFill>
              </a:rPr>
              <a:t>Presentation </a:t>
            </a:r>
            <a:r>
              <a:rPr lang="en-US" sz="900" dirty="0">
                <a:solidFill>
                  <a:schemeClr val="tx1"/>
                </a:solidFill>
              </a:rPr>
              <a:t>to [Insert Client Name Here</a:t>
            </a:r>
            <a:r>
              <a:rPr lang="en-US" sz="900" dirty="0" smtClean="0">
                <a:solidFill>
                  <a:schemeClr val="tx1"/>
                </a:solidFill>
              </a:rPr>
              <a:t>] (edit this text on Master</a:t>
            </a:r>
            <a:r>
              <a:rPr lang="en-US" sz="900" baseline="0" dirty="0" smtClean="0">
                <a:solidFill>
                  <a:schemeClr val="tx1"/>
                </a:solidFill>
              </a:rPr>
              <a:t> Slide)</a:t>
            </a:r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89" y="457200"/>
            <a:ext cx="8217421" cy="1896328"/>
          </a:xfrm>
          <a:prstGeom prst="rect">
            <a:avLst/>
          </a:prstGeom>
        </p:spPr>
      </p:pic>
      <p:sp>
        <p:nvSpPr>
          <p:cNvPr id="9" name="Rectangle 16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2743068"/>
            <a:ext cx="8229600" cy="822325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lnSpc>
                <a:spcPct val="90000"/>
              </a:lnSpc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Section Divider: title copy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image is 2.25×9″ @300 dpi</a:t>
            </a:r>
            <a:endParaRPr lang="en-US" dirty="0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3809868"/>
            <a:ext cx="8221579" cy="173893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Char char="§"/>
              <a:tabLst/>
              <a:defRPr sz="1800" baseline="0"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Subtitle </a:t>
            </a:r>
            <a:r>
              <a:rPr lang="en-US" dirty="0" smtClean="0"/>
              <a:t>is 18 </a:t>
            </a:r>
            <a:r>
              <a:rPr lang="en-US" dirty="0" err="1" smtClean="0"/>
              <a:t>pt</a:t>
            </a:r>
            <a:r>
              <a:rPr lang="en-US" dirty="0" smtClean="0"/>
              <a:t> Arial, line spacing single</a:t>
            </a:r>
            <a:br>
              <a:rPr lang="en-US" dirty="0" smtClean="0"/>
            </a:br>
            <a:r>
              <a:rPr lang="en-US" dirty="0" smtClean="0"/>
              <a:t>Edit the Section Divider slide to change the image on the section divider: Go to the View tab and click on Slide Master; Click on Section Divider layout; right-click on the picture, select “Change Picture” from the drop down menu. Select image or data ribbon from appropriate image library.</a:t>
            </a:r>
          </a:p>
          <a:p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947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Cover: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max title is two lines. Title image is 3.75×9″ @300dpi</a:t>
            </a:r>
            <a:endParaRPr lang="en-US" dirty="0"/>
          </a:p>
        </p:txBody>
      </p:sp>
      <p:sp>
        <p:nvSpPr>
          <p:cNvPr id="11" name="Subtitle 10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5067300"/>
            <a:ext cx="8229600" cy="838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aseline="0"/>
            </a:lvl1pPr>
          </a:lstStyle>
          <a:p>
            <a:r>
              <a:rPr lang="en-US" dirty="0" smtClean="0"/>
              <a:t>Subtitle is 15 </a:t>
            </a:r>
            <a:r>
              <a:rPr lang="en-US" dirty="0" err="1" smtClean="0"/>
              <a:t>pt</a:t>
            </a:r>
            <a:r>
              <a:rPr lang="en-US" dirty="0" smtClean="0"/>
              <a:t> Arial, </a:t>
            </a:r>
            <a:r>
              <a:rPr lang="ru-RU" dirty="0" smtClean="0"/>
              <a:t>0</a:t>
            </a:r>
            <a:r>
              <a:rPr lang="en-US" dirty="0" smtClean="0"/>
              <a:t>.9 line spacing, max subtitle is four lines. Edit the Cover Master slide to change the image on the cover page: Go to the View tab and click on Slide Master; Click Cover Master layout; right-click on the picture, select “Change Picture” from the drop down menu.</a:t>
            </a:r>
            <a:br>
              <a:rPr lang="en-US" dirty="0" smtClean="0"/>
            </a:br>
            <a:r>
              <a:rPr lang="en-US" dirty="0" smtClean="0"/>
              <a:t>Select image or data ribbon from appropriate image library.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  <p:pic>
        <p:nvPicPr>
          <p:cNvPr id="9" name="Picture 8" descr="Red data LTR Cover (2)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57200"/>
            <a:ext cx="8229600" cy="315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3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6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2743068"/>
            <a:ext cx="8229600" cy="822325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lnSpc>
                <a:spcPct val="90000"/>
              </a:lnSpc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Section Divider: title copy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image is 2.25×9″ @300 dpi</a:t>
            </a:r>
            <a:endParaRPr lang="en-US" dirty="0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3809868"/>
            <a:ext cx="8221579" cy="173893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Char char="§"/>
              <a:tabLst/>
              <a:defRPr sz="1800" baseline="0"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Subtitle </a:t>
            </a:r>
            <a:r>
              <a:rPr lang="en-US" dirty="0" smtClean="0"/>
              <a:t>is 18 </a:t>
            </a:r>
            <a:r>
              <a:rPr lang="en-US" dirty="0" err="1" smtClean="0"/>
              <a:t>pt</a:t>
            </a:r>
            <a:r>
              <a:rPr lang="en-US" dirty="0" smtClean="0"/>
              <a:t> Arial, line spacing single</a:t>
            </a:r>
            <a:br>
              <a:rPr lang="en-US" dirty="0" smtClean="0"/>
            </a:br>
            <a:r>
              <a:rPr lang="en-US" dirty="0" smtClean="0"/>
              <a:t>Edit the Section Divider slide to change the image on the section divider: Go to the View tab and click on Slide Master; Click on Section Divider layout; right-click on the picture, select “Change Picture” from the drop down menu. Select image or data ribbon from appropriate image library.</a:t>
            </a:r>
          </a:p>
          <a:p>
            <a:endParaRPr lang="en-US" dirty="0" smtClean="0">
              <a:solidFill>
                <a:schemeClr val="tx1"/>
              </a:solidFill>
            </a:endParaRPr>
          </a:p>
        </p:txBody>
      </p:sp>
      <p:pic>
        <p:nvPicPr>
          <p:cNvPr id="8" name="Picture 7" descr="Red data LTR Divider (2)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57200"/>
            <a:ext cx="8229600" cy="206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08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44588"/>
            <a:ext cx="8229600" cy="495141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RAFT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 rot="20147015">
            <a:off x="1042616" y="1988677"/>
            <a:ext cx="671738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smtClean="0">
                <a:solidFill>
                  <a:srgbClr val="C9CAC8"/>
                </a:solidFill>
              </a:rPr>
              <a:t>Draft</a:t>
            </a:r>
            <a:endParaRPr lang="en-US" b="1" dirty="0">
              <a:solidFill>
                <a:srgbClr val="C9CAC8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04800"/>
            <a:ext cx="8229600" cy="52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4588"/>
            <a:ext cx="8229600" cy="4951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34" name="Line 10"/>
          <p:cNvSpPr>
            <a:spLocks noChangeShapeType="1"/>
          </p:cNvSpPr>
          <p:nvPr/>
        </p:nvSpPr>
        <p:spPr bwMode="auto">
          <a:xfrm>
            <a:off x="457200" y="914400"/>
            <a:ext cx="8229600" cy="1588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7200" y="6436335"/>
            <a:ext cx="6035040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1" dirty="0" smtClean="0">
                <a:solidFill>
                  <a:schemeClr val="tx1"/>
                </a:solidFill>
              </a:rPr>
              <a:t>Aon Risk Solutions  </a:t>
            </a:r>
            <a:r>
              <a:rPr lang="en-US" sz="700" b="0" dirty="0" smtClean="0">
                <a:solidFill>
                  <a:schemeClr val="tx1"/>
                </a:solidFill>
              </a:rPr>
              <a:t>|  Health &amp; Benefits  |  Voluntary</a:t>
            </a:r>
            <a:r>
              <a:rPr lang="en-US" sz="700" b="0" baseline="0" dirty="0" smtClean="0">
                <a:solidFill>
                  <a:schemeClr val="tx1"/>
                </a:solidFill>
              </a:rPr>
              <a:t> </a:t>
            </a:r>
            <a:r>
              <a:rPr lang="en-US" sz="700" b="0" baseline="0" dirty="0" smtClean="0">
                <a:solidFill>
                  <a:schemeClr val="tx1"/>
                </a:solidFill>
              </a:rPr>
              <a:t>Benefits. </a:t>
            </a:r>
            <a:r>
              <a:rPr lang="en-US" sz="700" b="0" baseline="0" dirty="0" smtClean="0">
                <a:solidFill>
                  <a:schemeClr val="tx1"/>
                </a:solidFill>
              </a:rPr>
              <a:t>Enrollment Solutions</a:t>
            </a:r>
            <a:r>
              <a:rPr lang="en-US" sz="700" b="0" dirty="0" smtClean="0">
                <a:solidFill>
                  <a:schemeClr val="tx1"/>
                </a:solidFill>
              </a:rPr>
              <a:t/>
            </a:r>
            <a:br>
              <a:rPr lang="en-US" sz="700" b="0" dirty="0" smtClean="0">
                <a:solidFill>
                  <a:schemeClr val="tx1"/>
                </a:solidFill>
              </a:rPr>
            </a:br>
            <a:r>
              <a:rPr lang="en-US" sz="700" b="0" dirty="0" smtClean="0">
                <a:solidFill>
                  <a:schemeClr val="tx1"/>
                </a:solidFill>
              </a:rPr>
              <a:t>Proprietary &amp; Confidential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00800" y="6527415"/>
            <a:ext cx="353634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C0FA351-5A70-4EC9-BE2D-E8D941B01E50}" type="slidenum">
              <a:rPr lang="en-US" sz="800" smtClean="0">
                <a:solidFill>
                  <a:schemeClr val="bg2"/>
                </a:solidFill>
              </a:rPr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 smtClean="0">
              <a:solidFill>
                <a:schemeClr val="bg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20" r:id="rId2"/>
    <p:sldLayoutId id="2147483713" r:id="rId3"/>
    <p:sldLayoutId id="2147483714" r:id="rId4"/>
    <p:sldLayoutId id="2147483717" r:id="rId5"/>
    <p:sldLayoutId id="2147483718" r:id="rId6"/>
    <p:sldLayoutId id="2147483680" r:id="rId7"/>
    <p:sldLayoutId id="2147483701" r:id="rId8"/>
    <p:sldLayoutId id="2147483682" r:id="rId9"/>
    <p:sldLayoutId id="2147483683" r:id="rId10"/>
    <p:sldLayoutId id="2147483711" r:id="rId11"/>
    <p:sldLayoutId id="2147483685" r:id="rId12"/>
    <p:sldLayoutId id="2147483708" r:id="rId13"/>
    <p:sldLayoutId id="2147483704" r:id="rId14"/>
    <p:sldLayoutId id="2147483705" r:id="rId15"/>
    <p:sldLayoutId id="2147483707" r:id="rId16"/>
    <p:sldLayoutId id="2147483686" r:id="rId17"/>
    <p:sldLayoutId id="2147483706" r:id="rId18"/>
    <p:sldLayoutId id="2147483687" r:id="rId19"/>
    <p:sldLayoutId id="2147483688" r:id="rId20"/>
    <p:sldLayoutId id="2147483693" r:id="rId21"/>
    <p:sldLayoutId id="2147483695" r:id="rId22"/>
    <p:sldLayoutId id="2147483721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9pPr>
    </p:titleStyle>
    <p:bodyStyle>
      <a:lvl1pPr marL="228600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Char char="–"/>
        <a:defRPr sz="1400">
          <a:solidFill>
            <a:schemeClr val="tx1"/>
          </a:solidFill>
          <a:latin typeface="+mn-lt"/>
          <a:ea typeface="+mn-ea"/>
        </a:defRPr>
      </a:lvl2pPr>
      <a:lvl3pPr marL="690563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Char char="•"/>
        <a:defRPr sz="1400">
          <a:solidFill>
            <a:schemeClr val="tx1"/>
          </a:solidFill>
          <a:latin typeface="+mn-lt"/>
          <a:ea typeface="+mn-ea"/>
        </a:defRPr>
      </a:lvl3pPr>
      <a:lvl4pPr marL="914400" indent="-225425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Wingdings" pitchFamily="2" charset="2"/>
        <a:buChar char=""/>
        <a:defRPr sz="1400">
          <a:solidFill>
            <a:schemeClr val="tx1"/>
          </a:solidFill>
          <a:latin typeface="+mn-lt"/>
          <a:ea typeface="+mn-ea"/>
        </a:defRPr>
      </a:lvl4pPr>
      <a:lvl5pPr marL="1147763" indent="-231775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Arial" pitchFamily="34" charset="0"/>
        <a:buChar char="-"/>
        <a:defRPr sz="1400">
          <a:solidFill>
            <a:schemeClr val="tx1"/>
          </a:solidFill>
          <a:latin typeface="+mn-lt"/>
          <a:ea typeface="+mn-ea"/>
        </a:defRPr>
      </a:lvl5pPr>
      <a:lvl6pPr marL="20574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6pPr>
      <a:lvl7pPr marL="25146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7pPr>
      <a:lvl8pPr marL="29718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8pPr>
      <a:lvl9pPr marL="34290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5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0" y="0"/>
            <a:ext cx="9144000" cy="4267200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1517597" y="1342937"/>
            <a:ext cx="2680225" cy="1689101"/>
            <a:chOff x="4896" y="3830"/>
            <a:chExt cx="576" cy="363"/>
          </a:xfrm>
        </p:grpSpPr>
        <p:sp>
          <p:nvSpPr>
            <p:cNvPr id="5" name="AutoShape 3"/>
            <p:cNvSpPr>
              <a:spLocks noChangeAspect="1" noChangeArrowheads="1" noTextEdit="1"/>
            </p:cNvSpPr>
            <p:nvPr/>
          </p:nvSpPr>
          <p:spPr bwMode="auto">
            <a:xfrm>
              <a:off x="4896" y="3830"/>
              <a:ext cx="576" cy="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896" y="3830"/>
              <a:ext cx="576" cy="244"/>
            </a:xfrm>
            <a:custGeom>
              <a:avLst/>
              <a:gdLst>
                <a:gd name="T0" fmla="*/ 1632 w 4719"/>
                <a:gd name="T1" fmla="*/ 0 h 1998"/>
                <a:gd name="T2" fmla="*/ 1905 w 4719"/>
                <a:gd name="T3" fmla="*/ 1951 h 1998"/>
                <a:gd name="T4" fmla="*/ 1473 w 4719"/>
                <a:gd name="T5" fmla="*/ 1951 h 1998"/>
                <a:gd name="T6" fmla="*/ 1281 w 4719"/>
                <a:gd name="T7" fmla="*/ 588 h 1998"/>
                <a:gd name="T8" fmla="*/ 1277 w 4719"/>
                <a:gd name="T9" fmla="*/ 585 h 1998"/>
                <a:gd name="T10" fmla="*/ 950 w 4719"/>
                <a:gd name="T11" fmla="*/ 1206 h 1998"/>
                <a:gd name="T12" fmla="*/ 1299 w 4719"/>
                <a:gd name="T13" fmla="*/ 1206 h 1998"/>
                <a:gd name="T14" fmla="*/ 1354 w 4719"/>
                <a:gd name="T15" fmla="*/ 1568 h 1998"/>
                <a:gd name="T16" fmla="*/ 762 w 4719"/>
                <a:gd name="T17" fmla="*/ 1568 h 1998"/>
                <a:gd name="T18" fmla="*/ 559 w 4719"/>
                <a:gd name="T19" fmla="*/ 1951 h 1998"/>
                <a:gd name="T20" fmla="*/ 77 w 4719"/>
                <a:gd name="T21" fmla="*/ 1951 h 1998"/>
                <a:gd name="T22" fmla="*/ 266 w 4719"/>
                <a:gd name="T23" fmla="*/ 1568 h 1998"/>
                <a:gd name="T24" fmla="*/ 0 w 4719"/>
                <a:gd name="T25" fmla="*/ 1568 h 1998"/>
                <a:gd name="T26" fmla="*/ 186 w 4719"/>
                <a:gd name="T27" fmla="*/ 1206 h 1998"/>
                <a:gd name="T28" fmla="*/ 458 w 4719"/>
                <a:gd name="T29" fmla="*/ 1206 h 1998"/>
                <a:gd name="T30" fmla="*/ 1095 w 4719"/>
                <a:gd name="T31" fmla="*/ 0 h 1998"/>
                <a:gd name="T32" fmla="*/ 1632 w 4719"/>
                <a:gd name="T33" fmla="*/ 0 h 1998"/>
                <a:gd name="T34" fmla="*/ 4719 w 4719"/>
                <a:gd name="T35" fmla="*/ 452 h 1998"/>
                <a:gd name="T36" fmla="*/ 4457 w 4719"/>
                <a:gd name="T37" fmla="*/ 1951 h 1998"/>
                <a:gd name="T38" fmla="*/ 4025 w 4719"/>
                <a:gd name="T39" fmla="*/ 1951 h 1998"/>
                <a:gd name="T40" fmla="*/ 3699 w 4719"/>
                <a:gd name="T41" fmla="*/ 1198 h 1998"/>
                <a:gd name="T42" fmla="*/ 3566 w 4719"/>
                <a:gd name="T43" fmla="*/ 1951 h 1998"/>
                <a:gd name="T44" fmla="*/ 3130 w 4719"/>
                <a:gd name="T45" fmla="*/ 1951 h 1998"/>
                <a:gd name="T46" fmla="*/ 3180 w 4719"/>
                <a:gd name="T47" fmla="*/ 1605 h 1998"/>
                <a:gd name="T48" fmla="*/ 2507 w 4719"/>
                <a:gd name="T49" fmla="*/ 1994 h 1998"/>
                <a:gd name="T50" fmla="*/ 1937 w 4719"/>
                <a:gd name="T51" fmla="*/ 1695 h 1998"/>
                <a:gd name="T52" fmla="*/ 1825 w 4719"/>
                <a:gd name="T53" fmla="*/ 912 h 1998"/>
                <a:gd name="T54" fmla="*/ 2478 w 4719"/>
                <a:gd name="T55" fmla="*/ 421 h 1998"/>
                <a:gd name="T56" fmla="*/ 3170 w 4719"/>
                <a:gd name="T57" fmla="*/ 762 h 1998"/>
                <a:gd name="T58" fmla="*/ 3282 w 4719"/>
                <a:gd name="T59" fmla="*/ 1046 h 1998"/>
                <a:gd name="T60" fmla="*/ 3388 w 4719"/>
                <a:gd name="T61" fmla="*/ 452 h 1998"/>
                <a:gd name="T62" fmla="*/ 3812 w 4719"/>
                <a:gd name="T63" fmla="*/ 452 h 1998"/>
                <a:gd name="T64" fmla="*/ 4146 w 4719"/>
                <a:gd name="T65" fmla="*/ 1210 h 1998"/>
                <a:gd name="T66" fmla="*/ 4279 w 4719"/>
                <a:gd name="T67" fmla="*/ 452 h 1998"/>
                <a:gd name="T68" fmla="*/ 4719 w 4719"/>
                <a:gd name="T69" fmla="*/ 452 h 1998"/>
                <a:gd name="T70" fmla="*/ 2774 w 4719"/>
                <a:gd name="T71" fmla="*/ 933 h 1998"/>
                <a:gd name="T72" fmla="*/ 2430 w 4719"/>
                <a:gd name="T73" fmla="*/ 835 h 1998"/>
                <a:gd name="T74" fmla="*/ 2209 w 4719"/>
                <a:gd name="T75" fmla="*/ 1071 h 1998"/>
                <a:gd name="T76" fmla="*/ 2331 w 4719"/>
                <a:gd name="T77" fmla="*/ 1528 h 1998"/>
                <a:gd name="T78" fmla="*/ 2587 w 4719"/>
                <a:gd name="T79" fmla="*/ 1573 h 1998"/>
                <a:gd name="T80" fmla="*/ 2810 w 4719"/>
                <a:gd name="T81" fmla="*/ 1376 h 1998"/>
                <a:gd name="T82" fmla="*/ 2774 w 4719"/>
                <a:gd name="T83" fmla="*/ 933 h 1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719" h="1998">
                  <a:moveTo>
                    <a:pt x="1632" y="0"/>
                  </a:moveTo>
                  <a:cubicBezTo>
                    <a:pt x="1905" y="1951"/>
                    <a:pt x="1905" y="1951"/>
                    <a:pt x="1905" y="1951"/>
                  </a:cubicBezTo>
                  <a:cubicBezTo>
                    <a:pt x="1473" y="1951"/>
                    <a:pt x="1473" y="1951"/>
                    <a:pt x="1473" y="1951"/>
                  </a:cubicBezTo>
                  <a:cubicBezTo>
                    <a:pt x="1281" y="588"/>
                    <a:pt x="1281" y="588"/>
                    <a:pt x="1281" y="588"/>
                  </a:cubicBezTo>
                  <a:cubicBezTo>
                    <a:pt x="1277" y="585"/>
                    <a:pt x="1277" y="585"/>
                    <a:pt x="1277" y="585"/>
                  </a:cubicBezTo>
                  <a:cubicBezTo>
                    <a:pt x="950" y="1206"/>
                    <a:pt x="950" y="1206"/>
                    <a:pt x="950" y="1206"/>
                  </a:cubicBezTo>
                  <a:cubicBezTo>
                    <a:pt x="1299" y="1206"/>
                    <a:pt x="1299" y="1206"/>
                    <a:pt x="1299" y="1206"/>
                  </a:cubicBezTo>
                  <a:cubicBezTo>
                    <a:pt x="1354" y="1568"/>
                    <a:pt x="1354" y="1568"/>
                    <a:pt x="1354" y="1568"/>
                  </a:cubicBezTo>
                  <a:cubicBezTo>
                    <a:pt x="762" y="1568"/>
                    <a:pt x="762" y="1568"/>
                    <a:pt x="762" y="1568"/>
                  </a:cubicBezTo>
                  <a:cubicBezTo>
                    <a:pt x="559" y="1951"/>
                    <a:pt x="559" y="1951"/>
                    <a:pt x="559" y="1951"/>
                  </a:cubicBezTo>
                  <a:cubicBezTo>
                    <a:pt x="77" y="1951"/>
                    <a:pt x="77" y="1951"/>
                    <a:pt x="77" y="1951"/>
                  </a:cubicBezTo>
                  <a:cubicBezTo>
                    <a:pt x="266" y="1568"/>
                    <a:pt x="266" y="1568"/>
                    <a:pt x="266" y="1568"/>
                  </a:cubicBezTo>
                  <a:cubicBezTo>
                    <a:pt x="0" y="1568"/>
                    <a:pt x="0" y="1568"/>
                    <a:pt x="0" y="1568"/>
                  </a:cubicBezTo>
                  <a:cubicBezTo>
                    <a:pt x="186" y="1206"/>
                    <a:pt x="186" y="1206"/>
                    <a:pt x="186" y="1206"/>
                  </a:cubicBezTo>
                  <a:cubicBezTo>
                    <a:pt x="458" y="1206"/>
                    <a:pt x="458" y="1206"/>
                    <a:pt x="458" y="1206"/>
                  </a:cubicBezTo>
                  <a:cubicBezTo>
                    <a:pt x="1095" y="0"/>
                    <a:pt x="1095" y="0"/>
                    <a:pt x="1095" y="0"/>
                  </a:cubicBezTo>
                  <a:lnTo>
                    <a:pt x="1632" y="0"/>
                  </a:lnTo>
                  <a:close/>
                  <a:moveTo>
                    <a:pt x="4719" y="452"/>
                  </a:moveTo>
                  <a:cubicBezTo>
                    <a:pt x="4457" y="1951"/>
                    <a:pt x="4457" y="1951"/>
                    <a:pt x="4457" y="1951"/>
                  </a:cubicBezTo>
                  <a:cubicBezTo>
                    <a:pt x="4025" y="1951"/>
                    <a:pt x="4025" y="1951"/>
                    <a:pt x="4025" y="1951"/>
                  </a:cubicBezTo>
                  <a:cubicBezTo>
                    <a:pt x="3699" y="1198"/>
                    <a:pt x="3699" y="1198"/>
                    <a:pt x="3699" y="1198"/>
                  </a:cubicBezTo>
                  <a:cubicBezTo>
                    <a:pt x="3649" y="1447"/>
                    <a:pt x="3610" y="1701"/>
                    <a:pt x="3566" y="1951"/>
                  </a:cubicBezTo>
                  <a:cubicBezTo>
                    <a:pt x="3130" y="1951"/>
                    <a:pt x="3130" y="1951"/>
                    <a:pt x="3130" y="1951"/>
                  </a:cubicBezTo>
                  <a:cubicBezTo>
                    <a:pt x="3147" y="1836"/>
                    <a:pt x="3170" y="1718"/>
                    <a:pt x="3180" y="1605"/>
                  </a:cubicBezTo>
                  <a:cubicBezTo>
                    <a:pt x="3040" y="1853"/>
                    <a:pt x="2788" y="1998"/>
                    <a:pt x="2507" y="1994"/>
                  </a:cubicBezTo>
                  <a:cubicBezTo>
                    <a:pt x="2302" y="1991"/>
                    <a:pt x="2051" y="1863"/>
                    <a:pt x="1937" y="1695"/>
                  </a:cubicBezTo>
                  <a:cubicBezTo>
                    <a:pt x="1825" y="912"/>
                    <a:pt x="1825" y="912"/>
                    <a:pt x="1825" y="912"/>
                  </a:cubicBezTo>
                  <a:cubicBezTo>
                    <a:pt x="1925" y="649"/>
                    <a:pt x="2198" y="444"/>
                    <a:pt x="2478" y="421"/>
                  </a:cubicBezTo>
                  <a:cubicBezTo>
                    <a:pt x="2762" y="405"/>
                    <a:pt x="3005" y="526"/>
                    <a:pt x="3170" y="762"/>
                  </a:cubicBezTo>
                  <a:cubicBezTo>
                    <a:pt x="3229" y="848"/>
                    <a:pt x="3261" y="945"/>
                    <a:pt x="3282" y="1046"/>
                  </a:cubicBezTo>
                  <a:cubicBezTo>
                    <a:pt x="3388" y="452"/>
                    <a:pt x="3388" y="452"/>
                    <a:pt x="3388" y="452"/>
                  </a:cubicBezTo>
                  <a:cubicBezTo>
                    <a:pt x="3812" y="452"/>
                    <a:pt x="3812" y="452"/>
                    <a:pt x="3812" y="452"/>
                  </a:cubicBezTo>
                  <a:cubicBezTo>
                    <a:pt x="4146" y="1210"/>
                    <a:pt x="4146" y="1210"/>
                    <a:pt x="4146" y="1210"/>
                  </a:cubicBezTo>
                  <a:cubicBezTo>
                    <a:pt x="4193" y="959"/>
                    <a:pt x="4238" y="706"/>
                    <a:pt x="4279" y="452"/>
                  </a:cubicBezTo>
                  <a:lnTo>
                    <a:pt x="4719" y="452"/>
                  </a:lnTo>
                  <a:close/>
                  <a:moveTo>
                    <a:pt x="2774" y="933"/>
                  </a:moveTo>
                  <a:cubicBezTo>
                    <a:pt x="2689" y="827"/>
                    <a:pt x="2553" y="794"/>
                    <a:pt x="2430" y="835"/>
                  </a:cubicBezTo>
                  <a:cubicBezTo>
                    <a:pt x="2325" y="863"/>
                    <a:pt x="2244" y="977"/>
                    <a:pt x="2209" y="1071"/>
                  </a:cubicBezTo>
                  <a:cubicBezTo>
                    <a:pt x="2147" y="1234"/>
                    <a:pt x="2218" y="1458"/>
                    <a:pt x="2331" y="1528"/>
                  </a:cubicBezTo>
                  <a:cubicBezTo>
                    <a:pt x="2407" y="1575"/>
                    <a:pt x="2496" y="1600"/>
                    <a:pt x="2587" y="1573"/>
                  </a:cubicBezTo>
                  <a:cubicBezTo>
                    <a:pt x="2679" y="1543"/>
                    <a:pt x="2769" y="1469"/>
                    <a:pt x="2810" y="1376"/>
                  </a:cubicBezTo>
                  <a:cubicBezTo>
                    <a:pt x="2869" y="1245"/>
                    <a:pt x="2880" y="1046"/>
                    <a:pt x="2774" y="9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4905" y="4129"/>
              <a:ext cx="29" cy="47"/>
            </a:xfrm>
            <a:custGeom>
              <a:avLst/>
              <a:gdLst>
                <a:gd name="T0" fmla="*/ 0 w 29"/>
                <a:gd name="T1" fmla="*/ 47 h 47"/>
                <a:gd name="T2" fmla="*/ 0 w 29"/>
                <a:gd name="T3" fmla="*/ 0 h 47"/>
                <a:gd name="T4" fmla="*/ 26 w 29"/>
                <a:gd name="T5" fmla="*/ 0 h 47"/>
                <a:gd name="T6" fmla="*/ 26 w 29"/>
                <a:gd name="T7" fmla="*/ 6 h 47"/>
                <a:gd name="T8" fmla="*/ 10 w 29"/>
                <a:gd name="T9" fmla="*/ 6 h 47"/>
                <a:gd name="T10" fmla="*/ 10 w 29"/>
                <a:gd name="T11" fmla="*/ 19 h 47"/>
                <a:gd name="T12" fmla="*/ 26 w 29"/>
                <a:gd name="T13" fmla="*/ 19 h 47"/>
                <a:gd name="T14" fmla="*/ 26 w 29"/>
                <a:gd name="T15" fmla="*/ 25 h 47"/>
                <a:gd name="T16" fmla="*/ 10 w 29"/>
                <a:gd name="T17" fmla="*/ 25 h 47"/>
                <a:gd name="T18" fmla="*/ 10 w 29"/>
                <a:gd name="T19" fmla="*/ 41 h 47"/>
                <a:gd name="T20" fmla="*/ 29 w 29"/>
                <a:gd name="T21" fmla="*/ 41 h 47"/>
                <a:gd name="T22" fmla="*/ 29 w 29"/>
                <a:gd name="T23" fmla="*/ 47 h 47"/>
                <a:gd name="T24" fmla="*/ 0 w 29"/>
                <a:gd name="T2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47">
                  <a:moveTo>
                    <a:pt x="0" y="47"/>
                  </a:moveTo>
                  <a:lnTo>
                    <a:pt x="0" y="0"/>
                  </a:lnTo>
                  <a:lnTo>
                    <a:pt x="26" y="0"/>
                  </a:lnTo>
                  <a:lnTo>
                    <a:pt x="26" y="6"/>
                  </a:lnTo>
                  <a:lnTo>
                    <a:pt x="10" y="6"/>
                  </a:lnTo>
                  <a:lnTo>
                    <a:pt x="10" y="19"/>
                  </a:lnTo>
                  <a:lnTo>
                    <a:pt x="26" y="19"/>
                  </a:lnTo>
                  <a:lnTo>
                    <a:pt x="26" y="25"/>
                  </a:lnTo>
                  <a:lnTo>
                    <a:pt x="10" y="25"/>
                  </a:lnTo>
                  <a:lnTo>
                    <a:pt x="10" y="41"/>
                  </a:lnTo>
                  <a:lnTo>
                    <a:pt x="29" y="41"/>
                  </a:lnTo>
                  <a:lnTo>
                    <a:pt x="29" y="47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4942" y="4141"/>
              <a:ext cx="52" cy="35"/>
            </a:xfrm>
            <a:custGeom>
              <a:avLst/>
              <a:gdLst>
                <a:gd name="T0" fmla="*/ 356 w 430"/>
                <a:gd name="T1" fmla="*/ 285 h 285"/>
                <a:gd name="T2" fmla="*/ 356 w 430"/>
                <a:gd name="T3" fmla="*/ 127 h 285"/>
                <a:gd name="T4" fmla="*/ 347 w 430"/>
                <a:gd name="T5" fmla="*/ 72 h 285"/>
                <a:gd name="T6" fmla="*/ 307 w 430"/>
                <a:gd name="T7" fmla="*/ 50 h 285"/>
                <a:gd name="T8" fmla="*/ 259 w 430"/>
                <a:gd name="T9" fmla="*/ 83 h 285"/>
                <a:gd name="T10" fmla="*/ 252 w 430"/>
                <a:gd name="T11" fmla="*/ 129 h 285"/>
                <a:gd name="T12" fmla="*/ 252 w 430"/>
                <a:gd name="T13" fmla="*/ 285 h 285"/>
                <a:gd name="T14" fmla="*/ 177 w 430"/>
                <a:gd name="T15" fmla="*/ 285 h 285"/>
                <a:gd name="T16" fmla="*/ 177 w 430"/>
                <a:gd name="T17" fmla="*/ 129 h 285"/>
                <a:gd name="T18" fmla="*/ 170 w 430"/>
                <a:gd name="T19" fmla="*/ 75 h 285"/>
                <a:gd name="T20" fmla="*/ 131 w 430"/>
                <a:gd name="T21" fmla="*/ 51 h 285"/>
                <a:gd name="T22" fmla="*/ 80 w 430"/>
                <a:gd name="T23" fmla="*/ 87 h 285"/>
                <a:gd name="T24" fmla="*/ 74 w 430"/>
                <a:gd name="T25" fmla="*/ 134 h 285"/>
                <a:gd name="T26" fmla="*/ 74 w 430"/>
                <a:gd name="T27" fmla="*/ 285 h 285"/>
                <a:gd name="T28" fmla="*/ 0 w 430"/>
                <a:gd name="T29" fmla="*/ 285 h 285"/>
                <a:gd name="T30" fmla="*/ 0 w 430"/>
                <a:gd name="T31" fmla="*/ 7 h 285"/>
                <a:gd name="T32" fmla="*/ 74 w 430"/>
                <a:gd name="T33" fmla="*/ 7 h 285"/>
                <a:gd name="T34" fmla="*/ 74 w 430"/>
                <a:gd name="T35" fmla="*/ 47 h 285"/>
                <a:gd name="T36" fmla="*/ 161 w 430"/>
                <a:gd name="T37" fmla="*/ 0 h 285"/>
                <a:gd name="T38" fmla="*/ 241 w 430"/>
                <a:gd name="T39" fmla="*/ 51 h 285"/>
                <a:gd name="T40" fmla="*/ 333 w 430"/>
                <a:gd name="T41" fmla="*/ 0 h 285"/>
                <a:gd name="T42" fmla="*/ 418 w 430"/>
                <a:gd name="T43" fmla="*/ 45 h 285"/>
                <a:gd name="T44" fmla="*/ 430 w 430"/>
                <a:gd name="T45" fmla="*/ 121 h 285"/>
                <a:gd name="T46" fmla="*/ 430 w 430"/>
                <a:gd name="T47" fmla="*/ 285 h 285"/>
                <a:gd name="T48" fmla="*/ 356 w 430"/>
                <a:gd name="T49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30" h="285">
                  <a:moveTo>
                    <a:pt x="356" y="285"/>
                  </a:moveTo>
                  <a:cubicBezTo>
                    <a:pt x="356" y="127"/>
                    <a:pt x="356" y="127"/>
                    <a:pt x="356" y="127"/>
                  </a:cubicBezTo>
                  <a:cubicBezTo>
                    <a:pt x="356" y="99"/>
                    <a:pt x="354" y="85"/>
                    <a:pt x="347" y="72"/>
                  </a:cubicBezTo>
                  <a:cubicBezTo>
                    <a:pt x="339" y="59"/>
                    <a:pt x="325" y="50"/>
                    <a:pt x="307" y="50"/>
                  </a:cubicBezTo>
                  <a:cubicBezTo>
                    <a:pt x="286" y="50"/>
                    <a:pt x="268" y="62"/>
                    <a:pt x="259" y="83"/>
                  </a:cubicBezTo>
                  <a:cubicBezTo>
                    <a:pt x="254" y="93"/>
                    <a:pt x="252" y="104"/>
                    <a:pt x="252" y="129"/>
                  </a:cubicBezTo>
                  <a:cubicBezTo>
                    <a:pt x="252" y="285"/>
                    <a:pt x="252" y="285"/>
                    <a:pt x="252" y="285"/>
                  </a:cubicBezTo>
                  <a:cubicBezTo>
                    <a:pt x="177" y="285"/>
                    <a:pt x="177" y="285"/>
                    <a:pt x="177" y="285"/>
                  </a:cubicBezTo>
                  <a:cubicBezTo>
                    <a:pt x="177" y="129"/>
                    <a:pt x="177" y="129"/>
                    <a:pt x="177" y="129"/>
                  </a:cubicBezTo>
                  <a:cubicBezTo>
                    <a:pt x="177" y="100"/>
                    <a:pt x="175" y="86"/>
                    <a:pt x="170" y="75"/>
                  </a:cubicBezTo>
                  <a:cubicBezTo>
                    <a:pt x="163" y="60"/>
                    <a:pt x="150" y="51"/>
                    <a:pt x="131" y="51"/>
                  </a:cubicBezTo>
                  <a:cubicBezTo>
                    <a:pt x="104" y="51"/>
                    <a:pt x="87" y="65"/>
                    <a:pt x="80" y="87"/>
                  </a:cubicBezTo>
                  <a:cubicBezTo>
                    <a:pt x="76" y="99"/>
                    <a:pt x="74" y="115"/>
                    <a:pt x="74" y="134"/>
                  </a:cubicBezTo>
                  <a:cubicBezTo>
                    <a:pt x="74" y="285"/>
                    <a:pt x="74" y="285"/>
                    <a:pt x="74" y="285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47"/>
                    <a:pt x="74" y="47"/>
                    <a:pt x="74" y="47"/>
                  </a:cubicBezTo>
                  <a:cubicBezTo>
                    <a:pt x="93" y="17"/>
                    <a:pt x="123" y="0"/>
                    <a:pt x="161" y="0"/>
                  </a:cubicBezTo>
                  <a:cubicBezTo>
                    <a:pt x="200" y="0"/>
                    <a:pt x="227" y="17"/>
                    <a:pt x="241" y="51"/>
                  </a:cubicBezTo>
                  <a:cubicBezTo>
                    <a:pt x="262" y="17"/>
                    <a:pt x="295" y="0"/>
                    <a:pt x="333" y="0"/>
                  </a:cubicBezTo>
                  <a:cubicBezTo>
                    <a:pt x="373" y="0"/>
                    <a:pt x="403" y="17"/>
                    <a:pt x="418" y="45"/>
                  </a:cubicBezTo>
                  <a:cubicBezTo>
                    <a:pt x="427" y="63"/>
                    <a:pt x="430" y="77"/>
                    <a:pt x="430" y="121"/>
                  </a:cubicBezTo>
                  <a:cubicBezTo>
                    <a:pt x="430" y="285"/>
                    <a:pt x="430" y="285"/>
                    <a:pt x="430" y="285"/>
                  </a:cubicBezTo>
                  <a:lnTo>
                    <a:pt x="356" y="2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5004" y="4141"/>
              <a:ext cx="36" cy="52"/>
            </a:xfrm>
            <a:custGeom>
              <a:avLst/>
              <a:gdLst>
                <a:gd name="T0" fmla="*/ 73 w 291"/>
                <a:gd name="T1" fmla="*/ 243 h 423"/>
                <a:gd name="T2" fmla="*/ 73 w 291"/>
                <a:gd name="T3" fmla="*/ 423 h 423"/>
                <a:gd name="T4" fmla="*/ 0 w 291"/>
                <a:gd name="T5" fmla="*/ 423 h 423"/>
                <a:gd name="T6" fmla="*/ 0 w 291"/>
                <a:gd name="T7" fmla="*/ 7 h 423"/>
                <a:gd name="T8" fmla="*/ 73 w 291"/>
                <a:gd name="T9" fmla="*/ 7 h 423"/>
                <a:gd name="T10" fmla="*/ 73 w 291"/>
                <a:gd name="T11" fmla="*/ 51 h 423"/>
                <a:gd name="T12" fmla="*/ 167 w 291"/>
                <a:gd name="T13" fmla="*/ 0 h 423"/>
                <a:gd name="T14" fmla="*/ 291 w 291"/>
                <a:gd name="T15" fmla="*/ 140 h 423"/>
                <a:gd name="T16" fmla="*/ 159 w 291"/>
                <a:gd name="T17" fmla="*/ 291 h 423"/>
                <a:gd name="T18" fmla="*/ 73 w 291"/>
                <a:gd name="T19" fmla="*/ 243 h 423"/>
                <a:gd name="T20" fmla="*/ 212 w 291"/>
                <a:gd name="T21" fmla="*/ 142 h 423"/>
                <a:gd name="T22" fmla="*/ 145 w 291"/>
                <a:gd name="T23" fmla="*/ 43 h 423"/>
                <a:gd name="T24" fmla="*/ 73 w 291"/>
                <a:gd name="T25" fmla="*/ 147 h 423"/>
                <a:gd name="T26" fmla="*/ 141 w 291"/>
                <a:gd name="T27" fmla="*/ 248 h 423"/>
                <a:gd name="T28" fmla="*/ 212 w 291"/>
                <a:gd name="T29" fmla="*/ 14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423">
                  <a:moveTo>
                    <a:pt x="73" y="243"/>
                  </a:moveTo>
                  <a:cubicBezTo>
                    <a:pt x="73" y="423"/>
                    <a:pt x="73" y="423"/>
                    <a:pt x="73" y="4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98" y="17"/>
                    <a:pt x="126" y="0"/>
                    <a:pt x="167" y="0"/>
                  </a:cubicBezTo>
                  <a:cubicBezTo>
                    <a:pt x="238" y="0"/>
                    <a:pt x="291" y="56"/>
                    <a:pt x="291" y="140"/>
                  </a:cubicBezTo>
                  <a:cubicBezTo>
                    <a:pt x="291" y="224"/>
                    <a:pt x="236" y="291"/>
                    <a:pt x="159" y="291"/>
                  </a:cubicBezTo>
                  <a:cubicBezTo>
                    <a:pt x="125" y="291"/>
                    <a:pt x="96" y="276"/>
                    <a:pt x="73" y="243"/>
                  </a:cubicBezTo>
                  <a:close/>
                  <a:moveTo>
                    <a:pt x="212" y="142"/>
                  </a:moveTo>
                  <a:cubicBezTo>
                    <a:pt x="212" y="79"/>
                    <a:pt x="181" y="43"/>
                    <a:pt x="145" y="43"/>
                  </a:cubicBezTo>
                  <a:cubicBezTo>
                    <a:pt x="110" y="43"/>
                    <a:pt x="73" y="73"/>
                    <a:pt x="73" y="147"/>
                  </a:cubicBezTo>
                  <a:cubicBezTo>
                    <a:pt x="73" y="206"/>
                    <a:pt x="97" y="248"/>
                    <a:pt x="141" y="248"/>
                  </a:cubicBezTo>
                  <a:cubicBezTo>
                    <a:pt x="189" y="248"/>
                    <a:pt x="212" y="196"/>
                    <a:pt x="212" y="14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5045" y="4141"/>
              <a:ext cx="36" cy="36"/>
            </a:xfrm>
            <a:custGeom>
              <a:avLst/>
              <a:gdLst>
                <a:gd name="T0" fmla="*/ 0 w 294"/>
                <a:gd name="T1" fmla="*/ 143 h 291"/>
                <a:gd name="T2" fmla="*/ 148 w 294"/>
                <a:gd name="T3" fmla="*/ 0 h 291"/>
                <a:gd name="T4" fmla="*/ 294 w 294"/>
                <a:gd name="T5" fmla="*/ 143 h 291"/>
                <a:gd name="T6" fmla="*/ 147 w 294"/>
                <a:gd name="T7" fmla="*/ 291 h 291"/>
                <a:gd name="T8" fmla="*/ 0 w 294"/>
                <a:gd name="T9" fmla="*/ 143 h 291"/>
                <a:gd name="T10" fmla="*/ 217 w 294"/>
                <a:gd name="T11" fmla="*/ 145 h 291"/>
                <a:gd name="T12" fmla="*/ 147 w 294"/>
                <a:gd name="T13" fmla="*/ 38 h 291"/>
                <a:gd name="T14" fmla="*/ 77 w 294"/>
                <a:gd name="T15" fmla="*/ 145 h 291"/>
                <a:gd name="T16" fmla="*/ 147 w 294"/>
                <a:gd name="T17" fmla="*/ 253 h 291"/>
                <a:gd name="T18" fmla="*/ 217 w 294"/>
                <a:gd name="T19" fmla="*/ 145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1">
                  <a:moveTo>
                    <a:pt x="0" y="143"/>
                  </a:moveTo>
                  <a:cubicBezTo>
                    <a:pt x="0" y="57"/>
                    <a:pt x="64" y="0"/>
                    <a:pt x="148" y="0"/>
                  </a:cubicBezTo>
                  <a:cubicBezTo>
                    <a:pt x="230" y="0"/>
                    <a:pt x="294" y="59"/>
                    <a:pt x="294" y="143"/>
                  </a:cubicBezTo>
                  <a:cubicBezTo>
                    <a:pt x="294" y="235"/>
                    <a:pt x="226" y="291"/>
                    <a:pt x="147" y="291"/>
                  </a:cubicBezTo>
                  <a:cubicBezTo>
                    <a:pt x="68" y="291"/>
                    <a:pt x="0" y="236"/>
                    <a:pt x="0" y="143"/>
                  </a:cubicBezTo>
                  <a:close/>
                  <a:moveTo>
                    <a:pt x="217" y="145"/>
                  </a:moveTo>
                  <a:cubicBezTo>
                    <a:pt x="217" y="76"/>
                    <a:pt x="188" y="38"/>
                    <a:pt x="147" y="38"/>
                  </a:cubicBezTo>
                  <a:cubicBezTo>
                    <a:pt x="107" y="38"/>
                    <a:pt x="77" y="78"/>
                    <a:pt x="77" y="145"/>
                  </a:cubicBezTo>
                  <a:cubicBezTo>
                    <a:pt x="77" y="214"/>
                    <a:pt x="109" y="253"/>
                    <a:pt x="147" y="253"/>
                  </a:cubicBezTo>
                  <a:cubicBezTo>
                    <a:pt x="185" y="253"/>
                    <a:pt x="217" y="215"/>
                    <a:pt x="217" y="1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083" y="4141"/>
              <a:ext cx="55" cy="35"/>
            </a:xfrm>
            <a:custGeom>
              <a:avLst/>
              <a:gdLst>
                <a:gd name="T0" fmla="*/ 42 w 55"/>
                <a:gd name="T1" fmla="*/ 35 h 35"/>
                <a:gd name="T2" fmla="*/ 36 w 55"/>
                <a:gd name="T3" fmla="*/ 35 h 35"/>
                <a:gd name="T4" fmla="*/ 27 w 55"/>
                <a:gd name="T5" fmla="*/ 12 h 35"/>
                <a:gd name="T6" fmla="*/ 19 w 55"/>
                <a:gd name="T7" fmla="*/ 35 h 35"/>
                <a:gd name="T8" fmla="*/ 12 w 55"/>
                <a:gd name="T9" fmla="*/ 35 h 35"/>
                <a:gd name="T10" fmla="*/ 0 w 55"/>
                <a:gd name="T11" fmla="*/ 2 h 35"/>
                <a:gd name="T12" fmla="*/ 9 w 55"/>
                <a:gd name="T13" fmla="*/ 0 h 35"/>
                <a:gd name="T14" fmla="*/ 17 w 55"/>
                <a:gd name="T15" fmla="*/ 24 h 35"/>
                <a:gd name="T16" fmla="*/ 26 w 55"/>
                <a:gd name="T17" fmla="*/ 1 h 35"/>
                <a:gd name="T18" fmla="*/ 32 w 55"/>
                <a:gd name="T19" fmla="*/ 1 h 35"/>
                <a:gd name="T20" fmla="*/ 40 w 55"/>
                <a:gd name="T21" fmla="*/ 24 h 35"/>
                <a:gd name="T22" fmla="*/ 48 w 55"/>
                <a:gd name="T23" fmla="*/ 0 h 35"/>
                <a:gd name="T24" fmla="*/ 55 w 55"/>
                <a:gd name="T25" fmla="*/ 2 h 35"/>
                <a:gd name="T26" fmla="*/ 42 w 55"/>
                <a:gd name="T27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35">
                  <a:moveTo>
                    <a:pt x="42" y="35"/>
                  </a:moveTo>
                  <a:lnTo>
                    <a:pt x="36" y="35"/>
                  </a:lnTo>
                  <a:lnTo>
                    <a:pt x="27" y="12"/>
                  </a:lnTo>
                  <a:lnTo>
                    <a:pt x="19" y="35"/>
                  </a:lnTo>
                  <a:lnTo>
                    <a:pt x="12" y="35"/>
                  </a:lnTo>
                  <a:lnTo>
                    <a:pt x="0" y="2"/>
                  </a:lnTo>
                  <a:lnTo>
                    <a:pt x="9" y="0"/>
                  </a:lnTo>
                  <a:lnTo>
                    <a:pt x="17" y="24"/>
                  </a:lnTo>
                  <a:lnTo>
                    <a:pt x="26" y="1"/>
                  </a:lnTo>
                  <a:lnTo>
                    <a:pt x="32" y="1"/>
                  </a:lnTo>
                  <a:lnTo>
                    <a:pt x="40" y="24"/>
                  </a:lnTo>
                  <a:lnTo>
                    <a:pt x="48" y="0"/>
                  </a:lnTo>
                  <a:lnTo>
                    <a:pt x="55" y="2"/>
                  </a:lnTo>
                  <a:lnTo>
                    <a:pt x="42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5141" y="4141"/>
              <a:ext cx="32" cy="36"/>
            </a:xfrm>
            <a:custGeom>
              <a:avLst/>
              <a:gdLst>
                <a:gd name="T0" fmla="*/ 259 w 262"/>
                <a:gd name="T1" fmla="*/ 259 h 291"/>
                <a:gd name="T2" fmla="*/ 149 w 262"/>
                <a:gd name="T3" fmla="*/ 291 h 291"/>
                <a:gd name="T4" fmla="*/ 53 w 262"/>
                <a:gd name="T5" fmla="*/ 259 h 291"/>
                <a:gd name="T6" fmla="*/ 0 w 262"/>
                <a:gd name="T7" fmla="*/ 140 h 291"/>
                <a:gd name="T8" fmla="*/ 49 w 262"/>
                <a:gd name="T9" fmla="*/ 30 h 291"/>
                <a:gd name="T10" fmla="*/ 141 w 262"/>
                <a:gd name="T11" fmla="*/ 0 h 291"/>
                <a:gd name="T12" fmla="*/ 234 w 262"/>
                <a:gd name="T13" fmla="*/ 41 h 291"/>
                <a:gd name="T14" fmla="*/ 262 w 262"/>
                <a:gd name="T15" fmla="*/ 132 h 291"/>
                <a:gd name="T16" fmla="*/ 262 w 262"/>
                <a:gd name="T17" fmla="*/ 152 h 291"/>
                <a:gd name="T18" fmla="*/ 78 w 262"/>
                <a:gd name="T19" fmla="*/ 152 h 291"/>
                <a:gd name="T20" fmla="*/ 164 w 262"/>
                <a:gd name="T21" fmla="*/ 244 h 291"/>
                <a:gd name="T22" fmla="*/ 237 w 262"/>
                <a:gd name="T23" fmla="*/ 219 h 291"/>
                <a:gd name="T24" fmla="*/ 259 w 262"/>
                <a:gd name="T25" fmla="*/ 259 h 291"/>
                <a:gd name="T26" fmla="*/ 196 w 262"/>
                <a:gd name="T27" fmla="*/ 107 h 291"/>
                <a:gd name="T28" fmla="*/ 141 w 262"/>
                <a:gd name="T29" fmla="*/ 37 h 291"/>
                <a:gd name="T30" fmla="*/ 79 w 262"/>
                <a:gd name="T31" fmla="*/ 114 h 291"/>
                <a:gd name="T32" fmla="*/ 196 w 262"/>
                <a:gd name="T33" fmla="*/ 114 h 291"/>
                <a:gd name="T34" fmla="*/ 196 w 262"/>
                <a:gd name="T35" fmla="*/ 10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2" h="291">
                  <a:moveTo>
                    <a:pt x="259" y="259"/>
                  </a:moveTo>
                  <a:cubicBezTo>
                    <a:pt x="225" y="281"/>
                    <a:pt x="187" y="291"/>
                    <a:pt x="149" y="291"/>
                  </a:cubicBezTo>
                  <a:cubicBezTo>
                    <a:pt x="110" y="291"/>
                    <a:pt x="78" y="281"/>
                    <a:pt x="53" y="259"/>
                  </a:cubicBezTo>
                  <a:cubicBezTo>
                    <a:pt x="18" y="232"/>
                    <a:pt x="0" y="188"/>
                    <a:pt x="0" y="140"/>
                  </a:cubicBezTo>
                  <a:cubicBezTo>
                    <a:pt x="0" y="96"/>
                    <a:pt x="18" y="55"/>
                    <a:pt x="49" y="30"/>
                  </a:cubicBezTo>
                  <a:cubicBezTo>
                    <a:pt x="73" y="11"/>
                    <a:pt x="104" y="0"/>
                    <a:pt x="141" y="0"/>
                  </a:cubicBezTo>
                  <a:cubicBezTo>
                    <a:pt x="183" y="0"/>
                    <a:pt x="214" y="14"/>
                    <a:pt x="234" y="41"/>
                  </a:cubicBezTo>
                  <a:cubicBezTo>
                    <a:pt x="253" y="65"/>
                    <a:pt x="262" y="97"/>
                    <a:pt x="262" y="132"/>
                  </a:cubicBezTo>
                  <a:cubicBezTo>
                    <a:pt x="262" y="137"/>
                    <a:pt x="262" y="144"/>
                    <a:pt x="262" y="152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79" y="208"/>
                    <a:pt x="110" y="244"/>
                    <a:pt x="164" y="244"/>
                  </a:cubicBezTo>
                  <a:cubicBezTo>
                    <a:pt x="188" y="244"/>
                    <a:pt x="215" y="234"/>
                    <a:pt x="237" y="219"/>
                  </a:cubicBezTo>
                  <a:lnTo>
                    <a:pt x="259" y="259"/>
                  </a:lnTo>
                  <a:close/>
                  <a:moveTo>
                    <a:pt x="196" y="107"/>
                  </a:moveTo>
                  <a:cubicBezTo>
                    <a:pt x="196" y="66"/>
                    <a:pt x="177" y="37"/>
                    <a:pt x="141" y="37"/>
                  </a:cubicBezTo>
                  <a:cubicBezTo>
                    <a:pt x="105" y="37"/>
                    <a:pt x="81" y="62"/>
                    <a:pt x="79" y="114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196" y="10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5181" y="4141"/>
              <a:ext cx="23" cy="35"/>
            </a:xfrm>
            <a:custGeom>
              <a:avLst/>
              <a:gdLst>
                <a:gd name="T0" fmla="*/ 166 w 190"/>
                <a:gd name="T1" fmla="*/ 77 h 285"/>
                <a:gd name="T2" fmla="*/ 130 w 190"/>
                <a:gd name="T3" fmla="*/ 66 h 285"/>
                <a:gd name="T4" fmla="*/ 82 w 190"/>
                <a:gd name="T5" fmla="*/ 107 h 285"/>
                <a:gd name="T6" fmla="*/ 74 w 190"/>
                <a:gd name="T7" fmla="*/ 171 h 285"/>
                <a:gd name="T8" fmla="*/ 74 w 190"/>
                <a:gd name="T9" fmla="*/ 285 h 285"/>
                <a:gd name="T10" fmla="*/ 0 w 190"/>
                <a:gd name="T11" fmla="*/ 285 h 285"/>
                <a:gd name="T12" fmla="*/ 0 w 190"/>
                <a:gd name="T13" fmla="*/ 7 h 285"/>
                <a:gd name="T14" fmla="*/ 74 w 190"/>
                <a:gd name="T15" fmla="*/ 7 h 285"/>
                <a:gd name="T16" fmla="*/ 74 w 190"/>
                <a:gd name="T17" fmla="*/ 61 h 285"/>
                <a:gd name="T18" fmla="*/ 80 w 190"/>
                <a:gd name="T19" fmla="*/ 47 h 285"/>
                <a:gd name="T20" fmla="*/ 138 w 190"/>
                <a:gd name="T21" fmla="*/ 0 h 285"/>
                <a:gd name="T22" fmla="*/ 190 w 190"/>
                <a:gd name="T23" fmla="*/ 23 h 285"/>
                <a:gd name="T24" fmla="*/ 166 w 190"/>
                <a:gd name="T25" fmla="*/ 77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0" h="285">
                  <a:moveTo>
                    <a:pt x="166" y="77"/>
                  </a:moveTo>
                  <a:cubicBezTo>
                    <a:pt x="154" y="69"/>
                    <a:pt x="141" y="66"/>
                    <a:pt x="130" y="66"/>
                  </a:cubicBezTo>
                  <a:cubicBezTo>
                    <a:pt x="108" y="66"/>
                    <a:pt x="90" y="81"/>
                    <a:pt x="82" y="107"/>
                  </a:cubicBezTo>
                  <a:cubicBezTo>
                    <a:pt x="76" y="122"/>
                    <a:pt x="74" y="139"/>
                    <a:pt x="74" y="171"/>
                  </a:cubicBezTo>
                  <a:cubicBezTo>
                    <a:pt x="74" y="285"/>
                    <a:pt x="74" y="285"/>
                    <a:pt x="74" y="285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6" y="56"/>
                    <a:pt x="79" y="51"/>
                    <a:pt x="80" y="47"/>
                  </a:cubicBezTo>
                  <a:cubicBezTo>
                    <a:pt x="92" y="20"/>
                    <a:pt x="110" y="0"/>
                    <a:pt x="138" y="0"/>
                  </a:cubicBezTo>
                  <a:cubicBezTo>
                    <a:pt x="154" y="0"/>
                    <a:pt x="171" y="7"/>
                    <a:pt x="190" y="23"/>
                  </a:cubicBezTo>
                  <a:lnTo>
                    <a:pt x="166" y="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5224" y="4129"/>
              <a:ext cx="35" cy="48"/>
            </a:xfrm>
            <a:custGeom>
              <a:avLst/>
              <a:gdLst>
                <a:gd name="T0" fmla="*/ 208 w 287"/>
                <a:gd name="T1" fmla="*/ 395 h 395"/>
                <a:gd name="T2" fmla="*/ 129 w 287"/>
                <a:gd name="T3" fmla="*/ 229 h 395"/>
                <a:gd name="T4" fmla="*/ 78 w 287"/>
                <a:gd name="T5" fmla="*/ 229 h 395"/>
                <a:gd name="T6" fmla="*/ 78 w 287"/>
                <a:gd name="T7" fmla="*/ 389 h 395"/>
                <a:gd name="T8" fmla="*/ 0 w 287"/>
                <a:gd name="T9" fmla="*/ 389 h 395"/>
                <a:gd name="T10" fmla="*/ 0 w 287"/>
                <a:gd name="T11" fmla="*/ 0 h 395"/>
                <a:gd name="T12" fmla="*/ 111 w 287"/>
                <a:gd name="T13" fmla="*/ 0 h 395"/>
                <a:gd name="T14" fmla="*/ 221 w 287"/>
                <a:gd name="T15" fmla="*/ 23 h 395"/>
                <a:gd name="T16" fmla="*/ 262 w 287"/>
                <a:gd name="T17" fmla="*/ 108 h 395"/>
                <a:gd name="T18" fmla="*/ 194 w 287"/>
                <a:gd name="T19" fmla="*/ 215 h 395"/>
                <a:gd name="T20" fmla="*/ 287 w 287"/>
                <a:gd name="T21" fmla="*/ 381 h 395"/>
                <a:gd name="T22" fmla="*/ 208 w 287"/>
                <a:gd name="T23" fmla="*/ 395 h 395"/>
                <a:gd name="T24" fmla="*/ 168 w 287"/>
                <a:gd name="T25" fmla="*/ 65 h 395"/>
                <a:gd name="T26" fmla="*/ 104 w 287"/>
                <a:gd name="T27" fmla="*/ 49 h 395"/>
                <a:gd name="T28" fmla="*/ 78 w 287"/>
                <a:gd name="T29" fmla="*/ 49 h 395"/>
                <a:gd name="T30" fmla="*/ 78 w 287"/>
                <a:gd name="T31" fmla="*/ 183 h 395"/>
                <a:gd name="T32" fmla="*/ 112 w 287"/>
                <a:gd name="T33" fmla="*/ 183 h 395"/>
                <a:gd name="T34" fmla="*/ 171 w 287"/>
                <a:gd name="T35" fmla="*/ 163 h 395"/>
                <a:gd name="T36" fmla="*/ 188 w 287"/>
                <a:gd name="T37" fmla="*/ 113 h 395"/>
                <a:gd name="T38" fmla="*/ 168 w 287"/>
                <a:gd name="T39" fmla="*/ 65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7" h="395">
                  <a:moveTo>
                    <a:pt x="208" y="395"/>
                  </a:moveTo>
                  <a:cubicBezTo>
                    <a:pt x="129" y="229"/>
                    <a:pt x="129" y="229"/>
                    <a:pt x="129" y="229"/>
                  </a:cubicBezTo>
                  <a:cubicBezTo>
                    <a:pt x="78" y="229"/>
                    <a:pt x="78" y="229"/>
                    <a:pt x="78" y="229"/>
                  </a:cubicBezTo>
                  <a:cubicBezTo>
                    <a:pt x="78" y="389"/>
                    <a:pt x="78" y="389"/>
                    <a:pt x="78" y="389"/>
                  </a:cubicBezTo>
                  <a:cubicBezTo>
                    <a:pt x="0" y="389"/>
                    <a:pt x="0" y="389"/>
                    <a:pt x="0" y="38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67" y="0"/>
                    <a:pt x="197" y="6"/>
                    <a:pt x="221" y="23"/>
                  </a:cubicBezTo>
                  <a:cubicBezTo>
                    <a:pt x="247" y="41"/>
                    <a:pt x="262" y="72"/>
                    <a:pt x="262" y="108"/>
                  </a:cubicBezTo>
                  <a:cubicBezTo>
                    <a:pt x="262" y="156"/>
                    <a:pt x="234" y="194"/>
                    <a:pt x="194" y="215"/>
                  </a:cubicBezTo>
                  <a:cubicBezTo>
                    <a:pt x="287" y="381"/>
                    <a:pt x="287" y="381"/>
                    <a:pt x="287" y="381"/>
                  </a:cubicBezTo>
                  <a:lnTo>
                    <a:pt x="208" y="395"/>
                  </a:lnTo>
                  <a:close/>
                  <a:moveTo>
                    <a:pt x="168" y="65"/>
                  </a:moveTo>
                  <a:cubicBezTo>
                    <a:pt x="154" y="54"/>
                    <a:pt x="136" y="49"/>
                    <a:pt x="104" y="49"/>
                  </a:cubicBezTo>
                  <a:cubicBezTo>
                    <a:pt x="78" y="49"/>
                    <a:pt x="78" y="49"/>
                    <a:pt x="78" y="49"/>
                  </a:cubicBezTo>
                  <a:cubicBezTo>
                    <a:pt x="78" y="183"/>
                    <a:pt x="78" y="183"/>
                    <a:pt x="78" y="183"/>
                  </a:cubicBezTo>
                  <a:cubicBezTo>
                    <a:pt x="112" y="183"/>
                    <a:pt x="112" y="183"/>
                    <a:pt x="112" y="183"/>
                  </a:cubicBezTo>
                  <a:cubicBezTo>
                    <a:pt x="145" y="183"/>
                    <a:pt x="159" y="176"/>
                    <a:pt x="171" y="163"/>
                  </a:cubicBezTo>
                  <a:cubicBezTo>
                    <a:pt x="184" y="147"/>
                    <a:pt x="188" y="125"/>
                    <a:pt x="188" y="113"/>
                  </a:cubicBezTo>
                  <a:cubicBezTo>
                    <a:pt x="188" y="92"/>
                    <a:pt x="180" y="75"/>
                    <a:pt x="168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5263" y="4141"/>
              <a:ext cx="32" cy="36"/>
            </a:xfrm>
            <a:custGeom>
              <a:avLst/>
              <a:gdLst>
                <a:gd name="T0" fmla="*/ 260 w 263"/>
                <a:gd name="T1" fmla="*/ 259 h 291"/>
                <a:gd name="T2" fmla="*/ 150 w 263"/>
                <a:gd name="T3" fmla="*/ 291 h 291"/>
                <a:gd name="T4" fmla="*/ 53 w 263"/>
                <a:gd name="T5" fmla="*/ 259 h 291"/>
                <a:gd name="T6" fmla="*/ 0 w 263"/>
                <a:gd name="T7" fmla="*/ 140 h 291"/>
                <a:gd name="T8" fmla="*/ 50 w 263"/>
                <a:gd name="T9" fmla="*/ 30 h 291"/>
                <a:gd name="T10" fmla="*/ 142 w 263"/>
                <a:gd name="T11" fmla="*/ 0 h 291"/>
                <a:gd name="T12" fmla="*/ 235 w 263"/>
                <a:gd name="T13" fmla="*/ 41 h 291"/>
                <a:gd name="T14" fmla="*/ 263 w 263"/>
                <a:gd name="T15" fmla="*/ 132 h 291"/>
                <a:gd name="T16" fmla="*/ 262 w 263"/>
                <a:gd name="T17" fmla="*/ 152 h 291"/>
                <a:gd name="T18" fmla="*/ 79 w 263"/>
                <a:gd name="T19" fmla="*/ 152 h 291"/>
                <a:gd name="T20" fmla="*/ 165 w 263"/>
                <a:gd name="T21" fmla="*/ 244 h 291"/>
                <a:gd name="T22" fmla="*/ 238 w 263"/>
                <a:gd name="T23" fmla="*/ 219 h 291"/>
                <a:gd name="T24" fmla="*/ 260 w 263"/>
                <a:gd name="T25" fmla="*/ 259 h 291"/>
                <a:gd name="T26" fmla="*/ 197 w 263"/>
                <a:gd name="T27" fmla="*/ 107 h 291"/>
                <a:gd name="T28" fmla="*/ 141 w 263"/>
                <a:gd name="T29" fmla="*/ 37 h 291"/>
                <a:gd name="T30" fmla="*/ 80 w 263"/>
                <a:gd name="T31" fmla="*/ 114 h 291"/>
                <a:gd name="T32" fmla="*/ 197 w 263"/>
                <a:gd name="T33" fmla="*/ 114 h 291"/>
                <a:gd name="T34" fmla="*/ 197 w 263"/>
                <a:gd name="T35" fmla="*/ 10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3" h="291">
                  <a:moveTo>
                    <a:pt x="260" y="259"/>
                  </a:moveTo>
                  <a:cubicBezTo>
                    <a:pt x="226" y="281"/>
                    <a:pt x="187" y="291"/>
                    <a:pt x="150" y="291"/>
                  </a:cubicBezTo>
                  <a:cubicBezTo>
                    <a:pt x="110" y="291"/>
                    <a:pt x="79" y="281"/>
                    <a:pt x="53" y="259"/>
                  </a:cubicBezTo>
                  <a:cubicBezTo>
                    <a:pt x="19" y="232"/>
                    <a:pt x="0" y="188"/>
                    <a:pt x="0" y="140"/>
                  </a:cubicBezTo>
                  <a:cubicBezTo>
                    <a:pt x="0" y="96"/>
                    <a:pt x="19" y="55"/>
                    <a:pt x="50" y="30"/>
                  </a:cubicBezTo>
                  <a:cubicBezTo>
                    <a:pt x="74" y="11"/>
                    <a:pt x="105" y="0"/>
                    <a:pt x="142" y="0"/>
                  </a:cubicBezTo>
                  <a:cubicBezTo>
                    <a:pt x="184" y="0"/>
                    <a:pt x="215" y="14"/>
                    <a:pt x="235" y="41"/>
                  </a:cubicBezTo>
                  <a:cubicBezTo>
                    <a:pt x="254" y="65"/>
                    <a:pt x="263" y="97"/>
                    <a:pt x="263" y="132"/>
                  </a:cubicBezTo>
                  <a:cubicBezTo>
                    <a:pt x="263" y="137"/>
                    <a:pt x="263" y="144"/>
                    <a:pt x="262" y="152"/>
                  </a:cubicBezTo>
                  <a:cubicBezTo>
                    <a:pt x="79" y="152"/>
                    <a:pt x="79" y="152"/>
                    <a:pt x="79" y="152"/>
                  </a:cubicBezTo>
                  <a:cubicBezTo>
                    <a:pt x="80" y="208"/>
                    <a:pt x="110" y="244"/>
                    <a:pt x="165" y="244"/>
                  </a:cubicBezTo>
                  <a:cubicBezTo>
                    <a:pt x="189" y="244"/>
                    <a:pt x="216" y="234"/>
                    <a:pt x="238" y="219"/>
                  </a:cubicBezTo>
                  <a:lnTo>
                    <a:pt x="260" y="259"/>
                  </a:lnTo>
                  <a:close/>
                  <a:moveTo>
                    <a:pt x="197" y="107"/>
                  </a:moveTo>
                  <a:cubicBezTo>
                    <a:pt x="197" y="66"/>
                    <a:pt x="177" y="37"/>
                    <a:pt x="141" y="37"/>
                  </a:cubicBezTo>
                  <a:cubicBezTo>
                    <a:pt x="106" y="37"/>
                    <a:pt x="81" y="62"/>
                    <a:pt x="80" y="114"/>
                  </a:cubicBezTo>
                  <a:cubicBezTo>
                    <a:pt x="197" y="114"/>
                    <a:pt x="197" y="114"/>
                    <a:pt x="197" y="114"/>
                  </a:cubicBezTo>
                  <a:lnTo>
                    <a:pt x="197" y="10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5300" y="4141"/>
              <a:ext cx="24" cy="36"/>
            </a:xfrm>
            <a:custGeom>
              <a:avLst/>
              <a:gdLst>
                <a:gd name="T0" fmla="*/ 0 w 194"/>
                <a:gd name="T1" fmla="*/ 261 h 291"/>
                <a:gd name="T2" fmla="*/ 21 w 194"/>
                <a:gd name="T3" fmla="*/ 221 h 291"/>
                <a:gd name="T4" fmla="*/ 80 w 194"/>
                <a:gd name="T5" fmla="*/ 249 h 291"/>
                <a:gd name="T6" fmla="*/ 121 w 194"/>
                <a:gd name="T7" fmla="*/ 214 h 291"/>
                <a:gd name="T8" fmla="*/ 74 w 194"/>
                <a:gd name="T9" fmla="*/ 158 h 291"/>
                <a:gd name="T10" fmla="*/ 14 w 194"/>
                <a:gd name="T11" fmla="*/ 75 h 291"/>
                <a:gd name="T12" fmla="*/ 108 w 194"/>
                <a:gd name="T13" fmla="*/ 0 h 291"/>
                <a:gd name="T14" fmla="*/ 189 w 194"/>
                <a:gd name="T15" fmla="*/ 22 h 291"/>
                <a:gd name="T16" fmla="*/ 169 w 194"/>
                <a:gd name="T17" fmla="*/ 58 h 291"/>
                <a:gd name="T18" fmla="*/ 124 w 194"/>
                <a:gd name="T19" fmla="*/ 42 h 291"/>
                <a:gd name="T20" fmla="*/ 87 w 194"/>
                <a:gd name="T21" fmla="*/ 71 h 291"/>
                <a:gd name="T22" fmla="*/ 127 w 194"/>
                <a:gd name="T23" fmla="*/ 120 h 291"/>
                <a:gd name="T24" fmla="*/ 194 w 194"/>
                <a:gd name="T25" fmla="*/ 211 h 291"/>
                <a:gd name="T26" fmla="*/ 91 w 194"/>
                <a:gd name="T27" fmla="*/ 291 h 291"/>
                <a:gd name="T28" fmla="*/ 0 w 194"/>
                <a:gd name="T29" fmla="*/ 26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4" h="291">
                  <a:moveTo>
                    <a:pt x="0" y="261"/>
                  </a:moveTo>
                  <a:cubicBezTo>
                    <a:pt x="21" y="221"/>
                    <a:pt x="21" y="221"/>
                    <a:pt x="21" y="221"/>
                  </a:cubicBezTo>
                  <a:cubicBezTo>
                    <a:pt x="39" y="237"/>
                    <a:pt x="62" y="249"/>
                    <a:pt x="80" y="249"/>
                  </a:cubicBezTo>
                  <a:cubicBezTo>
                    <a:pt x="107" y="249"/>
                    <a:pt x="121" y="235"/>
                    <a:pt x="121" y="214"/>
                  </a:cubicBezTo>
                  <a:cubicBezTo>
                    <a:pt x="121" y="196"/>
                    <a:pt x="110" y="184"/>
                    <a:pt x="74" y="158"/>
                  </a:cubicBezTo>
                  <a:cubicBezTo>
                    <a:pt x="43" y="135"/>
                    <a:pt x="14" y="113"/>
                    <a:pt x="14" y="75"/>
                  </a:cubicBezTo>
                  <a:cubicBezTo>
                    <a:pt x="14" y="30"/>
                    <a:pt x="52" y="0"/>
                    <a:pt x="108" y="0"/>
                  </a:cubicBezTo>
                  <a:cubicBezTo>
                    <a:pt x="138" y="0"/>
                    <a:pt x="166" y="8"/>
                    <a:pt x="189" y="22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55" y="48"/>
                    <a:pt x="139" y="42"/>
                    <a:pt x="124" y="42"/>
                  </a:cubicBezTo>
                  <a:cubicBezTo>
                    <a:pt x="99" y="42"/>
                    <a:pt x="87" y="58"/>
                    <a:pt x="87" y="71"/>
                  </a:cubicBezTo>
                  <a:cubicBezTo>
                    <a:pt x="87" y="88"/>
                    <a:pt x="99" y="100"/>
                    <a:pt x="127" y="120"/>
                  </a:cubicBezTo>
                  <a:cubicBezTo>
                    <a:pt x="181" y="160"/>
                    <a:pt x="194" y="177"/>
                    <a:pt x="194" y="211"/>
                  </a:cubicBezTo>
                  <a:cubicBezTo>
                    <a:pt x="194" y="260"/>
                    <a:pt x="150" y="291"/>
                    <a:pt x="91" y="291"/>
                  </a:cubicBezTo>
                  <a:cubicBezTo>
                    <a:pt x="56" y="291"/>
                    <a:pt x="24" y="280"/>
                    <a:pt x="0" y="2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5331" y="4142"/>
              <a:ext cx="32" cy="35"/>
            </a:xfrm>
            <a:custGeom>
              <a:avLst/>
              <a:gdLst>
                <a:gd name="T0" fmla="*/ 186 w 261"/>
                <a:gd name="T1" fmla="*/ 278 h 284"/>
                <a:gd name="T2" fmla="*/ 186 w 261"/>
                <a:gd name="T3" fmla="*/ 238 h 284"/>
                <a:gd name="T4" fmla="*/ 96 w 261"/>
                <a:gd name="T5" fmla="*/ 284 h 284"/>
                <a:gd name="T6" fmla="*/ 9 w 261"/>
                <a:gd name="T7" fmla="*/ 232 h 284"/>
                <a:gd name="T8" fmla="*/ 0 w 261"/>
                <a:gd name="T9" fmla="*/ 157 h 284"/>
                <a:gd name="T10" fmla="*/ 0 w 261"/>
                <a:gd name="T11" fmla="*/ 0 h 284"/>
                <a:gd name="T12" fmla="*/ 74 w 261"/>
                <a:gd name="T13" fmla="*/ 0 h 284"/>
                <a:gd name="T14" fmla="*/ 74 w 261"/>
                <a:gd name="T15" fmla="*/ 158 h 284"/>
                <a:gd name="T16" fmla="*/ 81 w 261"/>
                <a:gd name="T17" fmla="*/ 209 h 284"/>
                <a:gd name="T18" fmla="*/ 127 w 261"/>
                <a:gd name="T19" fmla="*/ 234 h 284"/>
                <a:gd name="T20" fmla="*/ 179 w 261"/>
                <a:gd name="T21" fmla="*/ 201 h 284"/>
                <a:gd name="T22" fmla="*/ 186 w 261"/>
                <a:gd name="T23" fmla="*/ 149 h 284"/>
                <a:gd name="T24" fmla="*/ 186 w 261"/>
                <a:gd name="T25" fmla="*/ 0 h 284"/>
                <a:gd name="T26" fmla="*/ 261 w 261"/>
                <a:gd name="T27" fmla="*/ 0 h 284"/>
                <a:gd name="T28" fmla="*/ 261 w 261"/>
                <a:gd name="T29" fmla="*/ 278 h 284"/>
                <a:gd name="T30" fmla="*/ 186 w 261"/>
                <a:gd name="T31" fmla="*/ 278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1" h="284">
                  <a:moveTo>
                    <a:pt x="186" y="278"/>
                  </a:moveTo>
                  <a:cubicBezTo>
                    <a:pt x="186" y="238"/>
                    <a:pt x="186" y="238"/>
                    <a:pt x="186" y="238"/>
                  </a:cubicBezTo>
                  <a:cubicBezTo>
                    <a:pt x="163" y="272"/>
                    <a:pt x="135" y="284"/>
                    <a:pt x="96" y="284"/>
                  </a:cubicBezTo>
                  <a:cubicBezTo>
                    <a:pt x="55" y="284"/>
                    <a:pt x="21" y="265"/>
                    <a:pt x="9" y="232"/>
                  </a:cubicBezTo>
                  <a:cubicBezTo>
                    <a:pt x="1" y="215"/>
                    <a:pt x="0" y="200"/>
                    <a:pt x="0" y="15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4" y="183"/>
                    <a:pt x="76" y="198"/>
                    <a:pt x="81" y="209"/>
                  </a:cubicBezTo>
                  <a:cubicBezTo>
                    <a:pt x="88" y="224"/>
                    <a:pt x="103" y="234"/>
                    <a:pt x="127" y="234"/>
                  </a:cubicBezTo>
                  <a:cubicBezTo>
                    <a:pt x="152" y="234"/>
                    <a:pt x="169" y="222"/>
                    <a:pt x="179" y="201"/>
                  </a:cubicBezTo>
                  <a:cubicBezTo>
                    <a:pt x="185" y="188"/>
                    <a:pt x="186" y="170"/>
                    <a:pt x="186" y="149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261" y="278"/>
                    <a:pt x="261" y="278"/>
                    <a:pt x="261" y="278"/>
                  </a:cubicBezTo>
                  <a:lnTo>
                    <a:pt x="186" y="27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5373" y="4126"/>
              <a:ext cx="9" cy="5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5388" y="4132"/>
              <a:ext cx="24" cy="45"/>
            </a:xfrm>
            <a:custGeom>
              <a:avLst/>
              <a:gdLst>
                <a:gd name="T0" fmla="*/ 198 w 198"/>
                <a:gd name="T1" fmla="*/ 350 h 367"/>
                <a:gd name="T2" fmla="*/ 124 w 198"/>
                <a:gd name="T3" fmla="*/ 367 h 367"/>
                <a:gd name="T4" fmla="*/ 52 w 198"/>
                <a:gd name="T5" fmla="*/ 336 h 367"/>
                <a:gd name="T6" fmla="*/ 39 w 198"/>
                <a:gd name="T7" fmla="*/ 265 h 367"/>
                <a:gd name="T8" fmla="*/ 39 w 198"/>
                <a:gd name="T9" fmla="*/ 122 h 367"/>
                <a:gd name="T10" fmla="*/ 0 w 198"/>
                <a:gd name="T11" fmla="*/ 122 h 367"/>
                <a:gd name="T12" fmla="*/ 0 w 198"/>
                <a:gd name="T13" fmla="*/ 83 h 367"/>
                <a:gd name="T14" fmla="*/ 39 w 198"/>
                <a:gd name="T15" fmla="*/ 83 h 367"/>
                <a:gd name="T16" fmla="*/ 39 w 198"/>
                <a:gd name="T17" fmla="*/ 16 h 367"/>
                <a:gd name="T18" fmla="*/ 113 w 198"/>
                <a:gd name="T19" fmla="*/ 0 h 367"/>
                <a:gd name="T20" fmla="*/ 113 w 198"/>
                <a:gd name="T21" fmla="*/ 83 h 367"/>
                <a:gd name="T22" fmla="*/ 186 w 198"/>
                <a:gd name="T23" fmla="*/ 83 h 367"/>
                <a:gd name="T24" fmla="*/ 186 w 198"/>
                <a:gd name="T25" fmla="*/ 122 h 367"/>
                <a:gd name="T26" fmla="*/ 113 w 198"/>
                <a:gd name="T27" fmla="*/ 122 h 367"/>
                <a:gd name="T28" fmla="*/ 113 w 198"/>
                <a:gd name="T29" fmla="*/ 247 h 367"/>
                <a:gd name="T30" fmla="*/ 152 w 198"/>
                <a:gd name="T31" fmla="*/ 324 h 367"/>
                <a:gd name="T32" fmla="*/ 186 w 198"/>
                <a:gd name="T33" fmla="*/ 315 h 367"/>
                <a:gd name="T34" fmla="*/ 198 w 198"/>
                <a:gd name="T35" fmla="*/ 35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8" h="367">
                  <a:moveTo>
                    <a:pt x="198" y="350"/>
                  </a:moveTo>
                  <a:cubicBezTo>
                    <a:pt x="174" y="361"/>
                    <a:pt x="150" y="367"/>
                    <a:pt x="124" y="367"/>
                  </a:cubicBezTo>
                  <a:cubicBezTo>
                    <a:pt x="89" y="367"/>
                    <a:pt x="66" y="356"/>
                    <a:pt x="52" y="336"/>
                  </a:cubicBezTo>
                  <a:cubicBezTo>
                    <a:pt x="42" y="318"/>
                    <a:pt x="39" y="303"/>
                    <a:pt x="39" y="265"/>
                  </a:cubicBezTo>
                  <a:cubicBezTo>
                    <a:pt x="39" y="122"/>
                    <a:pt x="39" y="122"/>
                    <a:pt x="39" y="122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83"/>
                    <a:pt x="113" y="83"/>
                    <a:pt x="113" y="83"/>
                  </a:cubicBezTo>
                  <a:cubicBezTo>
                    <a:pt x="186" y="83"/>
                    <a:pt x="186" y="83"/>
                    <a:pt x="186" y="83"/>
                  </a:cubicBezTo>
                  <a:cubicBezTo>
                    <a:pt x="186" y="122"/>
                    <a:pt x="186" y="122"/>
                    <a:pt x="186" y="122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3" y="247"/>
                    <a:pt x="113" y="247"/>
                    <a:pt x="113" y="247"/>
                  </a:cubicBezTo>
                  <a:cubicBezTo>
                    <a:pt x="113" y="297"/>
                    <a:pt x="122" y="324"/>
                    <a:pt x="152" y="324"/>
                  </a:cubicBezTo>
                  <a:cubicBezTo>
                    <a:pt x="162" y="324"/>
                    <a:pt x="173" y="321"/>
                    <a:pt x="186" y="315"/>
                  </a:cubicBezTo>
                  <a:lnTo>
                    <a:pt x="198" y="3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5416" y="4141"/>
              <a:ext cx="24" cy="36"/>
            </a:xfrm>
            <a:custGeom>
              <a:avLst/>
              <a:gdLst>
                <a:gd name="T0" fmla="*/ 0 w 195"/>
                <a:gd name="T1" fmla="*/ 261 h 291"/>
                <a:gd name="T2" fmla="*/ 22 w 195"/>
                <a:gd name="T3" fmla="*/ 221 h 291"/>
                <a:gd name="T4" fmla="*/ 81 w 195"/>
                <a:gd name="T5" fmla="*/ 249 h 291"/>
                <a:gd name="T6" fmla="*/ 121 w 195"/>
                <a:gd name="T7" fmla="*/ 214 h 291"/>
                <a:gd name="T8" fmla="*/ 75 w 195"/>
                <a:gd name="T9" fmla="*/ 158 h 291"/>
                <a:gd name="T10" fmla="*/ 14 w 195"/>
                <a:gd name="T11" fmla="*/ 75 h 291"/>
                <a:gd name="T12" fmla="*/ 109 w 195"/>
                <a:gd name="T13" fmla="*/ 0 h 291"/>
                <a:gd name="T14" fmla="*/ 189 w 195"/>
                <a:gd name="T15" fmla="*/ 22 h 291"/>
                <a:gd name="T16" fmla="*/ 169 w 195"/>
                <a:gd name="T17" fmla="*/ 58 h 291"/>
                <a:gd name="T18" fmla="*/ 124 w 195"/>
                <a:gd name="T19" fmla="*/ 42 h 291"/>
                <a:gd name="T20" fmla="*/ 88 w 195"/>
                <a:gd name="T21" fmla="*/ 71 h 291"/>
                <a:gd name="T22" fmla="*/ 127 w 195"/>
                <a:gd name="T23" fmla="*/ 120 h 291"/>
                <a:gd name="T24" fmla="*/ 195 w 195"/>
                <a:gd name="T25" fmla="*/ 211 h 291"/>
                <a:gd name="T26" fmla="*/ 91 w 195"/>
                <a:gd name="T27" fmla="*/ 291 h 291"/>
                <a:gd name="T28" fmla="*/ 0 w 195"/>
                <a:gd name="T29" fmla="*/ 26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5" h="291">
                  <a:moveTo>
                    <a:pt x="0" y="261"/>
                  </a:moveTo>
                  <a:cubicBezTo>
                    <a:pt x="22" y="221"/>
                    <a:pt x="22" y="221"/>
                    <a:pt x="22" y="221"/>
                  </a:cubicBezTo>
                  <a:cubicBezTo>
                    <a:pt x="40" y="237"/>
                    <a:pt x="62" y="249"/>
                    <a:pt x="81" y="249"/>
                  </a:cubicBezTo>
                  <a:cubicBezTo>
                    <a:pt x="107" y="249"/>
                    <a:pt x="121" y="235"/>
                    <a:pt x="121" y="214"/>
                  </a:cubicBezTo>
                  <a:cubicBezTo>
                    <a:pt x="121" y="196"/>
                    <a:pt x="110" y="184"/>
                    <a:pt x="75" y="158"/>
                  </a:cubicBezTo>
                  <a:cubicBezTo>
                    <a:pt x="43" y="135"/>
                    <a:pt x="14" y="113"/>
                    <a:pt x="14" y="75"/>
                  </a:cubicBezTo>
                  <a:cubicBezTo>
                    <a:pt x="14" y="30"/>
                    <a:pt x="53" y="0"/>
                    <a:pt x="109" y="0"/>
                  </a:cubicBezTo>
                  <a:cubicBezTo>
                    <a:pt x="139" y="0"/>
                    <a:pt x="167" y="8"/>
                    <a:pt x="189" y="22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55" y="48"/>
                    <a:pt x="140" y="42"/>
                    <a:pt x="124" y="42"/>
                  </a:cubicBezTo>
                  <a:cubicBezTo>
                    <a:pt x="100" y="42"/>
                    <a:pt x="88" y="58"/>
                    <a:pt x="88" y="71"/>
                  </a:cubicBezTo>
                  <a:cubicBezTo>
                    <a:pt x="88" y="88"/>
                    <a:pt x="100" y="100"/>
                    <a:pt x="127" y="120"/>
                  </a:cubicBezTo>
                  <a:cubicBezTo>
                    <a:pt x="181" y="160"/>
                    <a:pt x="195" y="177"/>
                    <a:pt x="195" y="211"/>
                  </a:cubicBezTo>
                  <a:cubicBezTo>
                    <a:pt x="195" y="260"/>
                    <a:pt x="150" y="291"/>
                    <a:pt x="91" y="291"/>
                  </a:cubicBezTo>
                  <a:cubicBezTo>
                    <a:pt x="57" y="291"/>
                    <a:pt x="24" y="280"/>
                    <a:pt x="0" y="2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5446" y="4129"/>
              <a:ext cx="26" cy="25"/>
            </a:xfrm>
            <a:custGeom>
              <a:avLst/>
              <a:gdLst>
                <a:gd name="T0" fmla="*/ 0 w 211"/>
                <a:gd name="T1" fmla="*/ 106 h 212"/>
                <a:gd name="T2" fmla="*/ 107 w 211"/>
                <a:gd name="T3" fmla="*/ 0 h 212"/>
                <a:gd name="T4" fmla="*/ 211 w 211"/>
                <a:gd name="T5" fmla="*/ 106 h 212"/>
                <a:gd name="T6" fmla="*/ 106 w 211"/>
                <a:gd name="T7" fmla="*/ 212 h 212"/>
                <a:gd name="T8" fmla="*/ 0 w 211"/>
                <a:gd name="T9" fmla="*/ 106 h 212"/>
                <a:gd name="T10" fmla="*/ 186 w 211"/>
                <a:gd name="T11" fmla="*/ 106 h 212"/>
                <a:gd name="T12" fmla="*/ 105 w 211"/>
                <a:gd name="T13" fmla="*/ 21 h 212"/>
                <a:gd name="T14" fmla="*/ 25 w 211"/>
                <a:gd name="T15" fmla="*/ 105 h 212"/>
                <a:gd name="T16" fmla="*/ 106 w 211"/>
                <a:gd name="T17" fmla="*/ 190 h 212"/>
                <a:gd name="T18" fmla="*/ 186 w 211"/>
                <a:gd name="T19" fmla="*/ 106 h 212"/>
                <a:gd name="T20" fmla="*/ 125 w 211"/>
                <a:gd name="T21" fmla="*/ 162 h 212"/>
                <a:gd name="T22" fmla="*/ 105 w 211"/>
                <a:gd name="T23" fmla="*/ 115 h 212"/>
                <a:gd name="T24" fmla="*/ 92 w 211"/>
                <a:gd name="T25" fmla="*/ 115 h 212"/>
                <a:gd name="T26" fmla="*/ 92 w 211"/>
                <a:gd name="T27" fmla="*/ 159 h 212"/>
                <a:gd name="T28" fmla="*/ 67 w 211"/>
                <a:gd name="T29" fmla="*/ 159 h 212"/>
                <a:gd name="T30" fmla="*/ 67 w 211"/>
                <a:gd name="T31" fmla="*/ 48 h 212"/>
                <a:gd name="T32" fmla="*/ 102 w 211"/>
                <a:gd name="T33" fmla="*/ 48 h 212"/>
                <a:gd name="T34" fmla="*/ 133 w 211"/>
                <a:gd name="T35" fmla="*/ 54 h 212"/>
                <a:gd name="T36" fmla="*/ 147 w 211"/>
                <a:gd name="T37" fmla="*/ 79 h 212"/>
                <a:gd name="T38" fmla="*/ 128 w 211"/>
                <a:gd name="T39" fmla="*/ 110 h 212"/>
                <a:gd name="T40" fmla="*/ 151 w 211"/>
                <a:gd name="T41" fmla="*/ 157 h 212"/>
                <a:gd name="T42" fmla="*/ 125 w 211"/>
                <a:gd name="T43" fmla="*/ 162 h 212"/>
                <a:gd name="T44" fmla="*/ 101 w 211"/>
                <a:gd name="T45" fmla="*/ 97 h 212"/>
                <a:gd name="T46" fmla="*/ 119 w 211"/>
                <a:gd name="T47" fmla="*/ 81 h 212"/>
                <a:gd name="T48" fmla="*/ 101 w 211"/>
                <a:gd name="T49" fmla="*/ 66 h 212"/>
                <a:gd name="T50" fmla="*/ 92 w 211"/>
                <a:gd name="T51" fmla="*/ 66 h 212"/>
                <a:gd name="T52" fmla="*/ 92 w 211"/>
                <a:gd name="T53" fmla="*/ 97 h 212"/>
                <a:gd name="T54" fmla="*/ 101 w 211"/>
                <a:gd name="T55" fmla="*/ 97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1" h="212">
                  <a:moveTo>
                    <a:pt x="0" y="106"/>
                  </a:moveTo>
                  <a:cubicBezTo>
                    <a:pt x="0" y="46"/>
                    <a:pt x="47" y="0"/>
                    <a:pt x="107" y="0"/>
                  </a:cubicBezTo>
                  <a:cubicBezTo>
                    <a:pt x="165" y="0"/>
                    <a:pt x="211" y="48"/>
                    <a:pt x="211" y="106"/>
                  </a:cubicBezTo>
                  <a:cubicBezTo>
                    <a:pt x="211" y="165"/>
                    <a:pt x="164" y="212"/>
                    <a:pt x="106" y="212"/>
                  </a:cubicBezTo>
                  <a:cubicBezTo>
                    <a:pt x="47" y="212"/>
                    <a:pt x="0" y="165"/>
                    <a:pt x="0" y="106"/>
                  </a:cubicBezTo>
                  <a:close/>
                  <a:moveTo>
                    <a:pt x="186" y="106"/>
                  </a:moveTo>
                  <a:cubicBezTo>
                    <a:pt x="186" y="59"/>
                    <a:pt x="150" y="21"/>
                    <a:pt x="105" y="21"/>
                  </a:cubicBezTo>
                  <a:cubicBezTo>
                    <a:pt x="61" y="21"/>
                    <a:pt x="25" y="59"/>
                    <a:pt x="25" y="105"/>
                  </a:cubicBezTo>
                  <a:cubicBezTo>
                    <a:pt x="25" y="152"/>
                    <a:pt x="61" y="190"/>
                    <a:pt x="106" y="190"/>
                  </a:cubicBezTo>
                  <a:cubicBezTo>
                    <a:pt x="150" y="190"/>
                    <a:pt x="186" y="153"/>
                    <a:pt x="186" y="106"/>
                  </a:cubicBezTo>
                  <a:close/>
                  <a:moveTo>
                    <a:pt x="125" y="162"/>
                  </a:moveTo>
                  <a:cubicBezTo>
                    <a:pt x="105" y="115"/>
                    <a:pt x="105" y="115"/>
                    <a:pt x="105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67" y="159"/>
                    <a:pt x="67" y="159"/>
                    <a:pt x="67" y="159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14" y="48"/>
                    <a:pt x="124" y="49"/>
                    <a:pt x="133" y="54"/>
                  </a:cubicBezTo>
                  <a:cubicBezTo>
                    <a:pt x="141" y="59"/>
                    <a:pt x="147" y="66"/>
                    <a:pt x="147" y="79"/>
                  </a:cubicBezTo>
                  <a:cubicBezTo>
                    <a:pt x="147" y="93"/>
                    <a:pt x="140" y="104"/>
                    <a:pt x="128" y="110"/>
                  </a:cubicBezTo>
                  <a:cubicBezTo>
                    <a:pt x="151" y="157"/>
                    <a:pt x="151" y="157"/>
                    <a:pt x="151" y="157"/>
                  </a:cubicBezTo>
                  <a:lnTo>
                    <a:pt x="125" y="162"/>
                  </a:lnTo>
                  <a:close/>
                  <a:moveTo>
                    <a:pt x="101" y="97"/>
                  </a:moveTo>
                  <a:cubicBezTo>
                    <a:pt x="111" y="97"/>
                    <a:pt x="119" y="92"/>
                    <a:pt x="119" y="81"/>
                  </a:cubicBezTo>
                  <a:cubicBezTo>
                    <a:pt x="119" y="69"/>
                    <a:pt x="111" y="66"/>
                    <a:pt x="101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2" y="97"/>
                    <a:pt x="92" y="97"/>
                    <a:pt x="92" y="97"/>
                  </a:cubicBezTo>
                  <a:lnTo>
                    <a:pt x="101" y="9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3" name="Rectangle 2"/>
          <p:cNvSpPr/>
          <p:nvPr/>
        </p:nvSpPr>
        <p:spPr bwMode="auto">
          <a:xfrm>
            <a:off x="1531557" y="2688166"/>
            <a:ext cx="2680225" cy="436034"/>
          </a:xfrm>
          <a:prstGeom prst="rect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419600" y="1600200"/>
            <a:ext cx="339259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FFFF">
                    <a:lumMod val="95000"/>
                  </a:srgbClr>
                </a:solidFill>
                <a:latin typeface="Calibri" panose="020F0502020204030204" pitchFamily="34" charset="0"/>
              </a:rPr>
              <a:t>Voluntary Benefits.</a:t>
            </a:r>
          </a:p>
          <a:p>
            <a:r>
              <a:rPr lang="en-US" sz="2800" b="1" dirty="0">
                <a:solidFill>
                  <a:srgbClr val="E11B22">
                    <a:lumMod val="20000"/>
                    <a:lumOff val="80000"/>
                  </a:srgbClr>
                </a:solidFill>
                <a:latin typeface="Calibri" panose="020F0502020204030204" pitchFamily="34" charset="0"/>
              </a:rPr>
              <a:t>Enrollment Solutions.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905747" y="2787134"/>
            <a:ext cx="50692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i="1" dirty="0">
                <a:solidFill>
                  <a:srgbClr val="FFFFFF"/>
                </a:solidFill>
                <a:latin typeface="Calibri" panose="020F0502020204030204" pitchFamily="34" charset="0"/>
              </a:rPr>
              <a:t>Protecting What’s Important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465733" y="4751653"/>
            <a:ext cx="4212533" cy="461665"/>
          </a:xfrm>
          <a:prstGeom prst="rect">
            <a:avLst/>
          </a:prstGeom>
          <a:noFill/>
          <a:ln>
            <a:noFill/>
          </a:ln>
          <a:effectLst>
            <a:softEdge rad="12700"/>
          </a:effectLst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Voluntary Benefits Primer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57200" y="5678269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smtClean="0"/>
              <a:t>Lou Pantalone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5197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1600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rgbClr val="000000"/>
                </a:solidFill>
              </a:rPr>
              <a:t>With 38 million households living paycheck to paycheck, </a:t>
            </a:r>
            <a:r>
              <a:rPr lang="en-US" sz="1400" dirty="0" smtClean="0">
                <a:solidFill>
                  <a:srgbClr val="000000"/>
                </a:solidFill>
              </a:rPr>
              <a:t>we provide benefits that focus </a:t>
            </a:r>
            <a:r>
              <a:rPr lang="en-US" sz="1400" dirty="0">
                <a:solidFill>
                  <a:srgbClr val="000000"/>
                </a:solidFill>
              </a:rPr>
              <a:t>on insuring against the financial exposure inherent in today’s typical benefit </a:t>
            </a:r>
            <a:r>
              <a:rPr lang="en-US" sz="1400" dirty="0" smtClean="0">
                <a:solidFill>
                  <a:srgbClr val="000000"/>
                </a:solidFill>
              </a:rPr>
              <a:t>plans.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/>
        </p:nvSpPr>
        <p:spPr bwMode="auto">
          <a:xfrm>
            <a:off x="457200" y="241300"/>
            <a:ext cx="8229600" cy="52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9pPr>
          </a:lstStyle>
          <a:p>
            <a:endParaRPr lang="en-US" b="0" dirty="0"/>
          </a:p>
        </p:txBody>
      </p:sp>
      <p:sp>
        <p:nvSpPr>
          <p:cNvPr id="6" name="Title 4"/>
          <p:cNvSpPr txBox="1">
            <a:spLocks/>
          </p:cNvSpPr>
          <p:nvPr/>
        </p:nvSpPr>
        <p:spPr bwMode="auto">
          <a:xfrm>
            <a:off x="457200" y="1066800"/>
            <a:ext cx="8229600" cy="436658"/>
          </a:xfrm>
          <a:prstGeom prst="rect">
            <a:avLst/>
          </a:prstGeom>
          <a:solidFill>
            <a:srgbClr val="0083A9"/>
          </a:solidFill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9pPr>
          </a:lstStyle>
          <a:p>
            <a:pPr algn="ctr"/>
            <a:r>
              <a:rPr lang="en-US" sz="1400" b="1" i="1" kern="0" dirty="0" smtClean="0">
                <a:solidFill>
                  <a:schemeClr val="bg1"/>
                </a:solidFill>
              </a:rPr>
              <a:t>The #1 cause for employee absenteeism is depression and anxiety caused by financial distress</a:t>
            </a:r>
            <a:endParaRPr lang="en-US" sz="1400" b="1" kern="0" dirty="0">
              <a:solidFill>
                <a:schemeClr val="bg1"/>
              </a:solidFill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401569"/>
              </p:ext>
            </p:extLst>
          </p:nvPr>
        </p:nvGraphicFramePr>
        <p:xfrm>
          <a:off x="685800" y="4724400"/>
          <a:ext cx="7984653" cy="59436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7984653"/>
              </a:tblGrid>
              <a:tr h="167640">
                <a:tc>
                  <a:txBody>
                    <a:bodyPr/>
                    <a:lstStyle/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</a:pPr>
                      <a:r>
                        <a:rPr lang="en-US" sz="1400" b="1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j-lt"/>
                          <a:ea typeface="Times New Roman"/>
                          <a:cs typeface="Arial"/>
                        </a:rPr>
                        <a:t>Eliminate the issue of rollover with a well designed multi-year strategy</a:t>
                      </a:r>
                      <a:endParaRPr lang="en-US" sz="1400" b="1" i="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+mj-lt"/>
                        <a:ea typeface="Times New Roman"/>
                      </a:endParaRPr>
                    </a:p>
                    <a:p>
                      <a:pPr marL="0" marR="0"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j-lt"/>
                          <a:ea typeface="MS Mincho"/>
                          <a:cs typeface="Arial"/>
                        </a:rPr>
                        <a:t> </a:t>
                      </a:r>
                      <a:r>
                        <a:rPr lang="en-US" sz="2000" b="1" i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j-lt"/>
                          <a:ea typeface="MS Mincho"/>
                          <a:cs typeface="Kartika" panose="02020503030404060203" pitchFamily="18" charset="0"/>
                        </a:rPr>
                        <a:t>2 + 1 + 1 + 1</a:t>
                      </a:r>
                      <a:endParaRPr lang="en-US" sz="2000" b="1" i="1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+mj-lt"/>
                        <a:ea typeface="MS Mincho"/>
                        <a:cs typeface="Kartika" panose="02020503030404060203" pitchFamily="18" charset="0"/>
                      </a:endParaRPr>
                    </a:p>
                  </a:txBody>
                  <a:tcPr marL="68580" marR="6858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9" name="Picture 5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898"/>
          <a:stretch/>
        </p:blipFill>
        <p:spPr bwMode="auto">
          <a:xfrm>
            <a:off x="396340" y="2647077"/>
            <a:ext cx="977003" cy="75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235" y="2537594"/>
            <a:ext cx="897981" cy="845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354293" y="2438400"/>
            <a:ext cx="1615653" cy="1377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 smtClean="0">
                <a:solidFill>
                  <a:srgbClr val="003F72"/>
                </a:solidFill>
              </a:rPr>
              <a:t>Expense</a:t>
            </a:r>
          </a:p>
          <a:p>
            <a:pPr algn="ctr"/>
            <a:r>
              <a:rPr lang="en-US" sz="1000" b="1" dirty="0" smtClean="0"/>
              <a:t>Insure out-of-pocket </a:t>
            </a:r>
          </a:p>
          <a:p>
            <a:pPr algn="ctr"/>
            <a:r>
              <a:rPr lang="en-US" sz="1000" b="1" dirty="0" smtClean="0"/>
              <a:t>medical plan exposure</a:t>
            </a:r>
          </a:p>
          <a:p>
            <a:pPr algn="ctr">
              <a:spcBef>
                <a:spcPts val="0"/>
              </a:spcBef>
              <a:spcAft>
                <a:spcPts val="600"/>
              </a:spcAft>
            </a:pPr>
            <a:r>
              <a:rPr lang="en-US" sz="1050" b="1" dirty="0" smtClean="0">
                <a:solidFill>
                  <a:srgbClr val="003F72"/>
                </a:solidFill>
              </a:rPr>
              <a:t>__</a:t>
            </a:r>
          </a:p>
          <a:p>
            <a:pPr algn="ctr"/>
            <a:r>
              <a:rPr lang="en-US" sz="900" dirty="0" smtClean="0"/>
              <a:t>Most employees lack the savings or HSA balances to offset major medical events</a:t>
            </a:r>
          </a:p>
          <a:p>
            <a:pPr algn="ctr"/>
            <a:endParaRPr lang="en-US" sz="1050" dirty="0"/>
          </a:p>
        </p:txBody>
      </p:sp>
      <p:sp>
        <p:nvSpPr>
          <p:cNvPr id="12" name="TextBox 11"/>
          <p:cNvSpPr txBox="1"/>
          <p:nvPr/>
        </p:nvSpPr>
        <p:spPr>
          <a:xfrm>
            <a:off x="4035216" y="2443139"/>
            <a:ext cx="1828800" cy="1392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 smtClean="0">
                <a:solidFill>
                  <a:srgbClr val="003F72"/>
                </a:solidFill>
              </a:rPr>
              <a:t>Income</a:t>
            </a:r>
          </a:p>
          <a:p>
            <a:pPr algn="ctr"/>
            <a:r>
              <a:rPr lang="en-US" sz="1000" b="1" dirty="0" smtClean="0"/>
              <a:t>Replace income and eliminate nuisance debt at death</a:t>
            </a:r>
          </a:p>
          <a:p>
            <a:pPr algn="ctr">
              <a:spcBef>
                <a:spcPts val="0"/>
              </a:spcBef>
              <a:spcAft>
                <a:spcPts val="600"/>
              </a:spcAft>
            </a:pPr>
            <a:r>
              <a:rPr lang="en-US" sz="1050" b="1" dirty="0" smtClean="0">
                <a:solidFill>
                  <a:srgbClr val="003F72"/>
                </a:solidFill>
              </a:rPr>
              <a:t>__</a:t>
            </a:r>
          </a:p>
          <a:p>
            <a:pPr algn="ctr"/>
            <a:r>
              <a:rPr lang="en-US" sz="900" dirty="0" smtClean="0"/>
              <a:t>Income continuation continues </a:t>
            </a:r>
          </a:p>
          <a:p>
            <a:pPr algn="ctr"/>
            <a:r>
              <a:rPr lang="en-US" sz="900" dirty="0" smtClean="0"/>
              <a:t>to be an overlooked exposure</a:t>
            </a:r>
          </a:p>
          <a:p>
            <a:pPr algn="ctr"/>
            <a:endParaRPr lang="en-US" sz="1050" dirty="0"/>
          </a:p>
        </p:txBody>
      </p:sp>
      <p:sp>
        <p:nvSpPr>
          <p:cNvPr id="13" name="TextBox 12"/>
          <p:cNvSpPr txBox="1"/>
          <p:nvPr/>
        </p:nvSpPr>
        <p:spPr>
          <a:xfrm>
            <a:off x="6781800" y="2443139"/>
            <a:ext cx="1937940" cy="1377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 smtClean="0">
                <a:solidFill>
                  <a:srgbClr val="003F72"/>
                </a:solidFill>
              </a:rPr>
              <a:t>Protection</a:t>
            </a:r>
          </a:p>
          <a:p>
            <a:pPr algn="ctr"/>
            <a:r>
              <a:rPr lang="en-US" sz="1000" b="1" dirty="0" smtClean="0"/>
              <a:t>Protect against liability,</a:t>
            </a:r>
          </a:p>
          <a:p>
            <a:pPr algn="ctr"/>
            <a:r>
              <a:rPr lang="en-US" sz="1000" b="1" dirty="0" smtClean="0"/>
              <a:t>identity theft and fraud</a:t>
            </a:r>
          </a:p>
          <a:p>
            <a:pPr algn="ctr">
              <a:spcBef>
                <a:spcPts val="0"/>
              </a:spcBef>
              <a:spcAft>
                <a:spcPts val="600"/>
              </a:spcAft>
            </a:pPr>
            <a:r>
              <a:rPr lang="en-US" sz="1050" b="1" dirty="0" smtClean="0">
                <a:solidFill>
                  <a:srgbClr val="003F72"/>
                </a:solidFill>
              </a:rPr>
              <a:t>__</a:t>
            </a:r>
          </a:p>
          <a:p>
            <a:pPr algn="ctr"/>
            <a:r>
              <a:rPr lang="en-US" sz="900" dirty="0" smtClean="0"/>
              <a:t>Savings quickly get depleted when assets are put in jeopardy by catastrophic events &amp; fraud</a:t>
            </a:r>
          </a:p>
          <a:p>
            <a:pPr algn="ctr"/>
            <a:endParaRPr lang="en-US" sz="1050" dirty="0"/>
          </a:p>
        </p:txBody>
      </p:sp>
      <p:pic>
        <p:nvPicPr>
          <p:cNvPr id="14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598189"/>
            <a:ext cx="762000" cy="755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Straight Connector 14"/>
          <p:cNvCxnSpPr/>
          <p:nvPr/>
        </p:nvCxnSpPr>
        <p:spPr>
          <a:xfrm>
            <a:off x="1430599" y="3819525"/>
            <a:ext cx="1463040" cy="1369"/>
          </a:xfrm>
          <a:prstGeom prst="line">
            <a:avLst/>
          </a:prstGeom>
          <a:ln>
            <a:solidFill>
              <a:srgbClr val="C9C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218096" y="3810000"/>
            <a:ext cx="1463040" cy="1369"/>
          </a:xfrm>
          <a:prstGeom prst="line">
            <a:avLst/>
          </a:prstGeom>
          <a:ln>
            <a:solidFill>
              <a:srgbClr val="C9C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7019250" y="3811369"/>
            <a:ext cx="1463040" cy="1369"/>
          </a:xfrm>
          <a:prstGeom prst="line">
            <a:avLst/>
          </a:prstGeom>
          <a:ln>
            <a:solidFill>
              <a:srgbClr val="C9C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891" y="3965525"/>
            <a:ext cx="2430114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634" y="3968287"/>
            <a:ext cx="188717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4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642" y="3975155"/>
            <a:ext cx="2248256" cy="447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Enabling Benefit-Related Financial </a:t>
            </a:r>
            <a:r>
              <a:rPr lang="en-US" dirty="0" smtClean="0"/>
              <a:t>Wellness</a:t>
            </a:r>
            <a:endParaRPr lang="en-US" dirty="0"/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522445"/>
              </p:ext>
            </p:extLst>
          </p:nvPr>
        </p:nvGraphicFramePr>
        <p:xfrm>
          <a:off x="2423748" y="5410200"/>
          <a:ext cx="6055498" cy="6781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9200"/>
                <a:gridCol w="1324110"/>
                <a:gridCol w="1816649"/>
                <a:gridCol w="1695539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/>
                        <a:t>Year 1</a:t>
                      </a:r>
                      <a:endParaRPr lang="en-US" sz="1050" b="1" dirty="0"/>
                    </a:p>
                  </a:txBody>
                  <a:tcPr anchor="ctr">
                    <a:lnB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/>
                        <a:t>Year 2</a:t>
                      </a:r>
                      <a:endParaRPr lang="en-US" sz="1050" b="1" dirty="0"/>
                    </a:p>
                  </a:txBody>
                  <a:tcPr anchor="ctr">
                    <a:lnB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/>
                        <a:t>Year</a:t>
                      </a:r>
                      <a:r>
                        <a:rPr lang="en-US" sz="1050" b="1" baseline="0" dirty="0" smtClean="0"/>
                        <a:t> 3</a:t>
                      </a:r>
                      <a:endParaRPr lang="en-US" sz="1050" b="1" dirty="0"/>
                    </a:p>
                  </a:txBody>
                  <a:tcPr anchor="ctr">
                    <a:lnB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/>
                        <a:t>Year 4</a:t>
                      </a:r>
                      <a:endParaRPr lang="en-US" sz="1050" b="1" dirty="0"/>
                    </a:p>
                  </a:txBody>
                  <a:tcPr anchor="ctr">
                    <a:lnB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100" dirty="0" smtClean="0"/>
                        <a:t>Critical Illness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US" sz="1100" dirty="0" smtClean="0"/>
                        <a:t>Accident</a:t>
                      </a:r>
                      <a:endParaRPr lang="en-US" sz="1100" dirty="0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100" dirty="0" smtClean="0"/>
                        <a:t>Permanent</a:t>
                      </a:r>
                      <a:r>
                        <a:rPr lang="en-US" sz="1100" baseline="0" dirty="0" smtClean="0"/>
                        <a:t> </a:t>
                      </a:r>
                      <a:r>
                        <a:rPr lang="en-US" sz="1100" dirty="0" smtClean="0"/>
                        <a:t> Life</a:t>
                      </a:r>
                      <a:endParaRPr lang="en-US" sz="1100" dirty="0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100" dirty="0" smtClean="0"/>
                        <a:t>Hospital</a:t>
                      </a:r>
                      <a:r>
                        <a:rPr lang="en-US" sz="1100" baseline="0" dirty="0" smtClean="0"/>
                        <a:t> Indemnity</a:t>
                      </a:r>
                      <a:endParaRPr lang="en-US" sz="1100" dirty="0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100" dirty="0" smtClean="0"/>
                        <a:t>Add Identity Theft</a:t>
                      </a:r>
                      <a:endParaRPr lang="en-US" sz="1100" dirty="0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638904" y="5634335"/>
            <a:ext cx="157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Sample product rollout strategy</a:t>
            </a:r>
            <a:endParaRPr lang="en-US" sz="1200" b="1" dirty="0"/>
          </a:p>
        </p:txBody>
      </p:sp>
      <p:sp>
        <p:nvSpPr>
          <p:cNvPr id="29" name="Half Frame 28"/>
          <p:cNvSpPr/>
          <p:nvPr/>
        </p:nvSpPr>
        <p:spPr bwMode="auto">
          <a:xfrm rot="8318877">
            <a:off x="2347548" y="5591356"/>
            <a:ext cx="304800" cy="305916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accent1"/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08" charset="-128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487680" y="4572000"/>
            <a:ext cx="8229600" cy="1369"/>
          </a:xfrm>
          <a:prstGeom prst="line">
            <a:avLst/>
          </a:prstGeom>
          <a:ln>
            <a:solidFill>
              <a:srgbClr val="C9C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60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Critical Illness Insurance Overview</a:t>
            </a:r>
            <a:endParaRPr lang="en-US" dirty="0"/>
          </a:p>
        </p:txBody>
      </p:sp>
      <p:sp>
        <p:nvSpPr>
          <p:cNvPr id="19" name="Content Placeholder 18"/>
          <p:cNvSpPr>
            <a:spLocks noGrp="1" noChangeAspect="1"/>
          </p:cNvSpPr>
          <p:nvPr>
            <p:ph idx="1"/>
          </p:nvPr>
        </p:nvSpPr>
        <p:spPr>
          <a:xfrm>
            <a:off x="457200" y="1219200"/>
            <a:ext cx="8229600" cy="51800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smtClean="0"/>
              <a:t>The Offer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Guaranteed </a:t>
            </a:r>
            <a:r>
              <a:rPr lang="en-US" dirty="0" smtClean="0"/>
              <a:t>issue up to $30,000 in </a:t>
            </a:r>
            <a:r>
              <a:rPr lang="en-US" dirty="0" smtClean="0"/>
              <a:t>coverage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Annual </a:t>
            </a:r>
            <a:r>
              <a:rPr lang="en-US" dirty="0" smtClean="0"/>
              <a:t>increases of $5,000 up to $30,000 in subsequent </a:t>
            </a:r>
            <a:r>
              <a:rPr lang="en-US" dirty="0" smtClean="0"/>
              <a:t>years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Issue </a:t>
            </a:r>
            <a:r>
              <a:rPr lang="en-US" dirty="0" smtClean="0"/>
              <a:t>age </a:t>
            </a:r>
            <a:r>
              <a:rPr lang="en-US" dirty="0" smtClean="0"/>
              <a:t>rates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Wellness benefit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Health </a:t>
            </a:r>
            <a:r>
              <a:rPr lang="en-US" dirty="0" smtClean="0"/>
              <a:t>Savings Account (HSA) </a:t>
            </a:r>
            <a:r>
              <a:rPr lang="en-US" dirty="0" smtClean="0"/>
              <a:t>compliant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Portable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 pre-existing limitation </a:t>
            </a:r>
            <a:r>
              <a:rPr lang="en-US" dirty="0" smtClean="0"/>
              <a:t>provision</a:t>
            </a:r>
            <a:endParaRPr lang="en-US" sz="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 benefit </a:t>
            </a:r>
            <a:r>
              <a:rPr lang="en-US" dirty="0" smtClean="0"/>
              <a:t>reductions</a:t>
            </a:r>
            <a:endParaRPr lang="en-US" sz="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Additional occurrence and recurrence benefits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Standard covered conditions: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Heart attack: 100%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Stroke: 100%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End-stage renal failure: 100%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Major organ transplant: 100%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Invasive cancer: 100% / Noninvasive cancer: 25%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Coronary artery disease/bypass: 25%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Specified Diseases (i.e. Alzheimer’s, Parkinson’s, ALS, </a:t>
            </a:r>
            <a:r>
              <a:rPr lang="en-US" dirty="0" smtClean="0"/>
              <a:t>MS)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9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Accident Insurance 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4588"/>
            <a:ext cx="8229600" cy="4951412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 smtClean="0"/>
              <a:t>The Offer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Guaranteed issue coverage for employee, spouse, and child(ren</a:t>
            </a:r>
            <a:r>
              <a:rPr lang="en-US" dirty="0" smtClean="0"/>
              <a:t>)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24-hour coverage </a:t>
            </a:r>
            <a:r>
              <a:rPr lang="en-US" dirty="0" smtClean="0"/>
              <a:t>or non-occupational coverage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Health </a:t>
            </a:r>
            <a:r>
              <a:rPr lang="en-US" dirty="0"/>
              <a:t>Savings Account (HSA) </a:t>
            </a:r>
            <a:r>
              <a:rPr lang="en-US" dirty="0" smtClean="0"/>
              <a:t>compliant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No pre-existing limitation </a:t>
            </a:r>
            <a:r>
              <a:rPr lang="en-US" dirty="0" smtClean="0"/>
              <a:t>provision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Fracture </a:t>
            </a:r>
            <a:r>
              <a:rPr lang="en-US" dirty="0"/>
              <a:t>and dislocation </a:t>
            </a:r>
            <a:r>
              <a:rPr lang="en-US" dirty="0" smtClean="0"/>
              <a:t>benefits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Accident follow-up </a:t>
            </a:r>
            <a:r>
              <a:rPr lang="en-US" dirty="0" smtClean="0"/>
              <a:t>benefit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Emergency room </a:t>
            </a:r>
            <a:r>
              <a:rPr lang="en-US" dirty="0" smtClean="0"/>
              <a:t>benefit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X-ray benefit </a:t>
            </a:r>
            <a:r>
              <a:rPr lang="en-US" dirty="0" smtClean="0"/>
              <a:t>included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Portable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22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Hospital Indemnity Insurance 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4588"/>
            <a:ext cx="8153400" cy="4951412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 smtClean="0"/>
              <a:t>The Offer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Guaranteed issue coverage for employee, spouse, and child(ren)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24-hour coverage (on and off the job</a:t>
            </a:r>
            <a:r>
              <a:rPr lang="en-US" dirty="0" smtClean="0"/>
              <a:t>)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Hospital </a:t>
            </a:r>
            <a:r>
              <a:rPr lang="en-US" dirty="0"/>
              <a:t>admission benefit 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Hospital </a:t>
            </a:r>
            <a:r>
              <a:rPr lang="en-US" dirty="0"/>
              <a:t>confinement (non-ICU and ICU</a:t>
            </a:r>
            <a:r>
              <a:rPr lang="en-US" dirty="0" smtClean="0"/>
              <a:t>)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Includes </a:t>
            </a:r>
            <a:r>
              <a:rPr lang="en-US" dirty="0"/>
              <a:t>wellness </a:t>
            </a:r>
            <a:r>
              <a:rPr lang="en-US" dirty="0" smtClean="0"/>
              <a:t>benefit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Health </a:t>
            </a:r>
            <a:r>
              <a:rPr lang="en-US" dirty="0"/>
              <a:t>Savings Account (HSA) </a:t>
            </a:r>
            <a:r>
              <a:rPr lang="en-US" dirty="0" smtClean="0"/>
              <a:t>compliant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Pre-existing limitation provision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Maternity </a:t>
            </a:r>
            <a:r>
              <a:rPr lang="en-US" dirty="0" smtClean="0"/>
              <a:t>coverage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Portable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0" lvl="1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96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 noChangeAspect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Permanent Life Insurance Overview</a:t>
            </a:r>
            <a:endParaRPr lang="en-US" b="0" dirty="0"/>
          </a:p>
        </p:txBody>
      </p:sp>
      <p:sp>
        <p:nvSpPr>
          <p:cNvPr id="7" name="Content Placeholder 6"/>
          <p:cNvSpPr>
            <a:spLocks noGrp="1" noChangeAspect="1"/>
          </p:cNvSpPr>
          <p:nvPr>
            <p:ph idx="1"/>
          </p:nvPr>
        </p:nvSpPr>
        <p:spPr>
          <a:xfrm>
            <a:off x="457200" y="1144588"/>
            <a:ext cx="8229600" cy="4951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smtClean="0"/>
              <a:t>The Offer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Whole Life is sometimes considered a better option for </a:t>
            </a:r>
            <a:r>
              <a:rPr lang="en-US" dirty="0" smtClean="0"/>
              <a:t>consumer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Death benefit never </a:t>
            </a:r>
            <a:r>
              <a:rPr lang="en-US" dirty="0" smtClean="0"/>
              <a:t>decreases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Guarantee level </a:t>
            </a:r>
            <a:r>
              <a:rPr lang="en-US" dirty="0" smtClean="0"/>
              <a:t>premiums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Cash value increases over life of policy—tabular cash value of 4.5</a:t>
            </a:r>
            <a:r>
              <a:rPr lang="en-US" dirty="0" smtClean="0"/>
              <a:t>%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Simple to understand; only requirement is </a:t>
            </a:r>
            <a:r>
              <a:rPr lang="en-US" dirty="0" smtClean="0"/>
              <a:t>premium payment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Volume </a:t>
            </a:r>
            <a:r>
              <a:rPr lang="en-US" dirty="0" smtClean="0"/>
              <a:t>Purchase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Guaranteed issue from $10,000 up to $100,000 in $10,000 </a:t>
            </a:r>
            <a:r>
              <a:rPr lang="en-US" dirty="0" smtClean="0"/>
              <a:t>increments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Annual increases of $10,000 up to Guaranteed Issue Maximum of $100,000 in subsequent </a:t>
            </a:r>
            <a:r>
              <a:rPr lang="en-US" dirty="0" smtClean="0"/>
              <a:t>years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No </a:t>
            </a:r>
            <a:r>
              <a:rPr lang="en-US" dirty="0"/>
              <a:t>Evidence of Insurability </a:t>
            </a:r>
            <a:r>
              <a:rPr lang="en-US" dirty="0" smtClean="0"/>
              <a:t>Required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Coverage available for employee, spouse, and child(ren</a:t>
            </a:r>
            <a:r>
              <a:rPr lang="en-US" dirty="0" smtClean="0"/>
              <a:t>)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Accelerated death benefit for terminal illness rider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0019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620000" y="6019800"/>
            <a:ext cx="1295400" cy="6858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Heaped vs Level Commissions for Voluntary </a:t>
            </a:r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533400" y="990600"/>
            <a:ext cx="8229600" cy="47831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100" b="1" dirty="0" smtClean="0"/>
              <a:t>Our standard practice is to receive heaped commissions vs. level commissions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100" b="1" dirty="0" smtClean="0"/>
              <a:t>Rationale:</a:t>
            </a:r>
          </a:p>
          <a:p>
            <a:pPr lvl="1">
              <a:buSzPct val="100000"/>
              <a:buFont typeface="Wingdings" panose="05000000000000000000" pitchFamily="2" charset="2"/>
              <a:buChar char="§"/>
            </a:pPr>
            <a:r>
              <a:rPr lang="en-US" sz="1050" dirty="0" smtClean="0"/>
              <a:t>High upfront enrollment and acquisition costs, including account and systems set-up, requires higher upfront (heaped) commission.</a:t>
            </a:r>
          </a:p>
          <a:p>
            <a:pPr lvl="1">
              <a:buSzPct val="100000"/>
              <a:buFont typeface="Wingdings" panose="05000000000000000000" pitchFamily="2" charset="2"/>
              <a:buChar char="§"/>
            </a:pPr>
            <a:r>
              <a:rPr lang="en-US" sz="1050" dirty="0" smtClean="0"/>
              <a:t>Our inability to defer those costs (i.e. DAC) often pushes profitability to year 3 in a level commission environment as illustrated below.</a:t>
            </a:r>
          </a:p>
          <a:p>
            <a:pPr lvl="1">
              <a:buSzPct val="100000"/>
              <a:buFont typeface="Wingdings" panose="05000000000000000000" pitchFamily="2" charset="2"/>
              <a:buChar char="§"/>
            </a:pPr>
            <a:r>
              <a:rPr lang="en-US" sz="1050" dirty="0" smtClean="0"/>
              <a:t>Year-over-year revenue volatility – often associated with heaped commissions - is minimal if we onboard new hires and add additional products in subsequent years.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100" b="1" dirty="0" smtClean="0"/>
              <a:t>Key message: Our 5-year profitability per policyholder is essentially equal regardless if we receive heaped vs level commission. The following is a 5 year example of policy revenue and client profitability . . .</a:t>
            </a:r>
            <a:endParaRPr lang="en-US" sz="1100" b="1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4048372"/>
              </p:ext>
            </p:extLst>
          </p:nvPr>
        </p:nvGraphicFramePr>
        <p:xfrm>
          <a:off x="713182" y="2777836"/>
          <a:ext cx="7717636" cy="36075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" name="Worksheet" r:id="rId3" imgW="8191530" imgH="3829118" progId="Excel.Sheet.12">
                  <p:embed/>
                </p:oleObj>
              </mc:Choice>
              <mc:Fallback>
                <p:oleObj name="Worksheet" r:id="rId3" imgW="8191530" imgH="382911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3182" y="2777836"/>
                        <a:ext cx="7717636" cy="36075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248400" y="3580759"/>
            <a:ext cx="2155036" cy="29084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900" b="0" dirty="0" smtClean="0">
                <a:solidFill>
                  <a:srgbClr val="000000"/>
                </a:solidFill>
              </a:rPr>
              <a:t>Assumptions: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9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Arial"/>
              </a:rPr>
              <a:t>Product</a:t>
            </a:r>
            <a:r>
              <a:rPr kumimoji="0" lang="en-US" sz="9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Arial"/>
              </a:rPr>
              <a:t> portfolio: Critical Illness, Accident, Hospital Indemnity and Permanent Life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900" b="0" dirty="0" smtClean="0">
                <a:solidFill>
                  <a:srgbClr val="000000"/>
                </a:solidFill>
              </a:rPr>
              <a:t>Assumption of $1 per product equaling $4</a:t>
            </a:r>
            <a:endParaRPr kumimoji="0" lang="en-US" sz="900" b="0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sym typeface="Arial"/>
            </a:endParaRP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900" b="0" baseline="0" dirty="0" smtClean="0">
                <a:solidFill>
                  <a:srgbClr val="000000"/>
                </a:solidFill>
              </a:rPr>
              <a:t>1</a:t>
            </a:r>
            <a:r>
              <a:rPr lang="en-US" sz="900" b="0" baseline="30000" dirty="0" smtClean="0">
                <a:solidFill>
                  <a:srgbClr val="000000"/>
                </a:solidFill>
              </a:rPr>
              <a:t>st</a:t>
            </a:r>
            <a:r>
              <a:rPr lang="en-US" sz="900" b="0" baseline="0" dirty="0" smtClean="0">
                <a:solidFill>
                  <a:srgbClr val="000000"/>
                </a:solidFill>
              </a:rPr>
              <a:t> year average  heaped commission % equals 71% for 1</a:t>
            </a:r>
            <a:r>
              <a:rPr lang="en-US" sz="900" b="0" baseline="30000" dirty="0" smtClean="0">
                <a:solidFill>
                  <a:srgbClr val="000000"/>
                </a:solidFill>
              </a:rPr>
              <a:t>st</a:t>
            </a:r>
            <a:r>
              <a:rPr lang="en-US" sz="900" b="0" baseline="0" dirty="0" smtClean="0">
                <a:solidFill>
                  <a:srgbClr val="000000"/>
                </a:solidFill>
              </a:rPr>
              <a:t> year and 6% for renewal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9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Arial"/>
              </a:rPr>
              <a:t>5 year level commission percentages equal 26%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900" b="0" dirty="0" smtClean="0">
                <a:solidFill>
                  <a:srgbClr val="000000"/>
                </a:solidFill>
              </a:rPr>
              <a:t>1</a:t>
            </a:r>
            <a:r>
              <a:rPr lang="en-US" sz="900" b="0" baseline="30000" dirty="0" smtClean="0">
                <a:solidFill>
                  <a:srgbClr val="000000"/>
                </a:solidFill>
              </a:rPr>
              <a:t>st</a:t>
            </a:r>
            <a:r>
              <a:rPr lang="en-US" sz="900" b="0" dirty="0" smtClean="0">
                <a:solidFill>
                  <a:srgbClr val="000000"/>
                </a:solidFill>
              </a:rPr>
              <a:t>  year persistency equals 70%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9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Arial"/>
              </a:rPr>
              <a:t>Persistency years 2-5 equals 80%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900" b="0" dirty="0" smtClean="0">
                <a:solidFill>
                  <a:srgbClr val="000000"/>
                </a:solidFill>
              </a:rPr>
              <a:t>Enrollment and acquisition costs equal 40% of premium – our historical average</a:t>
            </a:r>
            <a:endParaRPr kumimoji="0" lang="en-US" sz="900" b="0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sym typeface="Arial"/>
            </a:endParaRP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9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Arial"/>
            </a:endParaRPr>
          </a:p>
        </p:txBody>
      </p:sp>
      <p:sp>
        <p:nvSpPr>
          <p:cNvPr id="7" name="Oval 6"/>
          <p:cNvSpPr/>
          <p:nvPr/>
        </p:nvSpPr>
        <p:spPr>
          <a:xfrm>
            <a:off x="2476500" y="4353009"/>
            <a:ext cx="457200" cy="228600"/>
          </a:xfrm>
          <a:prstGeom prst="ellipse">
            <a:avLst/>
          </a:prstGeom>
          <a:noFill/>
          <a:ln w="25400" cap="flat">
            <a:solidFill>
              <a:srgbClr val="00B05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Oval 7"/>
          <p:cNvSpPr/>
          <p:nvPr/>
        </p:nvSpPr>
        <p:spPr>
          <a:xfrm>
            <a:off x="5822700" y="6160787"/>
            <a:ext cx="457200" cy="228600"/>
          </a:xfrm>
          <a:prstGeom prst="ellipse">
            <a:avLst/>
          </a:prstGeom>
          <a:noFill/>
          <a:ln w="25400" cap="flat">
            <a:solidFill>
              <a:srgbClr val="00B05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Oval 8"/>
          <p:cNvSpPr/>
          <p:nvPr/>
        </p:nvSpPr>
        <p:spPr>
          <a:xfrm>
            <a:off x="5808845" y="4383400"/>
            <a:ext cx="457200" cy="228600"/>
          </a:xfrm>
          <a:prstGeom prst="ellipse">
            <a:avLst/>
          </a:prstGeom>
          <a:noFill/>
          <a:ln w="25400" cap="flat">
            <a:solidFill>
              <a:srgbClr val="00B05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511136" y="6190612"/>
            <a:ext cx="457200" cy="228600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12" name="image1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620000" y="232568"/>
            <a:ext cx="914400" cy="57513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Oval 12"/>
          <p:cNvSpPr/>
          <p:nvPr/>
        </p:nvSpPr>
        <p:spPr>
          <a:xfrm>
            <a:off x="5819236" y="5084106"/>
            <a:ext cx="457200" cy="228600"/>
          </a:xfrm>
          <a:prstGeom prst="ellipse">
            <a:avLst/>
          </a:prstGeom>
          <a:noFill/>
          <a:ln w="25400" cap="flat">
            <a:solidFill>
              <a:srgbClr val="00B05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5822700" y="3298028"/>
            <a:ext cx="457200" cy="228600"/>
          </a:xfrm>
          <a:prstGeom prst="ellipse">
            <a:avLst/>
          </a:prstGeom>
          <a:noFill/>
          <a:ln w="25400" cap="flat">
            <a:solidFill>
              <a:srgbClr val="00B05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968336" y="6567769"/>
            <a:ext cx="2593016" cy="2667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800" i="1" u="none" strike="noStrike" cap="none" spc="0" normalizeH="0" baseline="0" dirty="0" smtClean="0">
                <a:ln>
                  <a:noFill/>
                </a:ln>
                <a:solidFill>
                  <a:srgbClr val="0083A9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Confidential. Internal use only and not to be distributed</a:t>
            </a:r>
            <a:endParaRPr kumimoji="0" lang="en-US" sz="800" i="1" u="none" strike="noStrike" cap="none" spc="0" normalizeH="0" baseline="0" dirty="0">
              <a:ln>
                <a:noFill/>
              </a:ln>
              <a:solidFill>
                <a:srgbClr val="0083A9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8245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29ce6eb268ef74209b69c023f82e232312aafd74"/>
</p:tagLst>
</file>

<file path=ppt/theme/theme1.xml><?xml version="1.0" encoding="utf-8"?>
<a:theme xmlns:a="http://schemas.openxmlformats.org/drawingml/2006/main" name="Aon-ppt-guide-Print-LTR-4">
  <a:themeElements>
    <a:clrScheme name="Aon Health Core Slides Theme Colors">
      <a:dk1>
        <a:srgbClr val="000000"/>
      </a:dk1>
      <a:lt1>
        <a:srgbClr val="FFFFFF"/>
      </a:lt1>
      <a:dk2>
        <a:srgbClr val="E11B22"/>
      </a:dk2>
      <a:lt2>
        <a:srgbClr val="4D4F53"/>
      </a:lt2>
      <a:accent1>
        <a:srgbClr val="5EB6E4"/>
      </a:accent1>
      <a:accent2>
        <a:srgbClr val="0083A9"/>
      </a:accent2>
      <a:accent3>
        <a:srgbClr val="0039A6"/>
      </a:accent3>
      <a:accent4>
        <a:srgbClr val="003F72"/>
      </a:accent4>
      <a:accent5>
        <a:srgbClr val="C9CAC8"/>
      </a:accent5>
      <a:accent6>
        <a:srgbClr val="4D4F53"/>
      </a:accent6>
      <a:hlink>
        <a:srgbClr val="E11B22"/>
      </a:hlink>
      <a:folHlink>
        <a:srgbClr val="E11B22"/>
      </a:folHlink>
    </a:clrScheme>
    <a:fontScheme name="Aon_PowerPoint_Template_NoImage-3-0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08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08" charset="-128"/>
          </a:defRPr>
        </a:defPPr>
      </a:lstStyle>
    </a:lnDef>
  </a:objectDefaults>
  <a:extraClrSchemeLst>
    <a:extraClrScheme>
      <a:clrScheme name="Aon_PowerPoint_Template_NoImage-3-0 1">
        <a:dk1>
          <a:srgbClr val="000000"/>
        </a:dk1>
        <a:lt1>
          <a:srgbClr val="FFFFFF"/>
        </a:lt1>
        <a:dk2>
          <a:srgbClr val="5EB6E4"/>
        </a:dk2>
        <a:lt2>
          <a:srgbClr val="4D4F53"/>
        </a:lt2>
        <a:accent1>
          <a:srgbClr val="C9CAC8"/>
        </a:accent1>
        <a:accent2>
          <a:srgbClr val="7AB800"/>
        </a:accent2>
        <a:accent3>
          <a:srgbClr val="FFFFFF"/>
        </a:accent3>
        <a:accent4>
          <a:srgbClr val="000000"/>
        </a:accent4>
        <a:accent5>
          <a:srgbClr val="E1E1E0"/>
        </a:accent5>
        <a:accent6>
          <a:srgbClr val="6EA600"/>
        </a:accent6>
        <a:hlink>
          <a:srgbClr val="F0AB00"/>
        </a:hlink>
        <a:folHlink>
          <a:srgbClr val="D3CD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Presentation1" id="{4D40EE9C-30E9-4A94-86DF-C9F6C4AF52FE}" vid="{D74BB695-3466-4BFA-86D5-9322EC3B1EA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Aon-ppt-guide-Print-LTR-4</Template>
  <TotalTime>3654</TotalTime>
  <Words>670</Words>
  <Application>Microsoft Office PowerPoint</Application>
  <PresentationFormat>On-screen Show (4:3)</PresentationFormat>
  <Paragraphs>106</Paragraphs>
  <Slides>7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Aon-ppt-guide-Print-LTR-4</vt:lpstr>
      <vt:lpstr>Worksheet</vt:lpstr>
      <vt:lpstr>PowerPoint Presentation</vt:lpstr>
      <vt:lpstr>Enabling Benefit-Related Financial Wellness</vt:lpstr>
      <vt:lpstr>Critical Illness Insurance Overview</vt:lpstr>
      <vt:lpstr>Accident Insurance Overview</vt:lpstr>
      <vt:lpstr>Hospital Indemnity Insurance Overview</vt:lpstr>
      <vt:lpstr>Permanent Life Insurance Overview</vt:lpstr>
      <vt:lpstr>Heaped vs Level Commissions for Voluntary Benefits</vt:lpstr>
    </vt:vector>
  </TitlesOfParts>
  <Company>Aon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Backs</dc:creator>
  <cp:lastModifiedBy>Dani McCauley</cp:lastModifiedBy>
  <cp:revision>210</cp:revision>
  <dcterms:created xsi:type="dcterms:W3CDTF">2017-01-09T19:12:21Z</dcterms:created>
  <dcterms:modified xsi:type="dcterms:W3CDTF">2018-01-24T17:47:28Z</dcterms:modified>
</cp:coreProperties>
</file>